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98" r:id="rId4"/>
  </p:sldMasterIdLst>
  <p:notesMasterIdLst>
    <p:notesMasterId r:id="rId29"/>
  </p:notesMasterIdLst>
  <p:handoutMasterIdLst>
    <p:handoutMasterId r:id="rId30"/>
  </p:handoutMasterIdLst>
  <p:sldIdLst>
    <p:sldId id="258" r:id="rId5"/>
    <p:sldId id="319" r:id="rId6"/>
    <p:sldId id="323" r:id="rId7"/>
    <p:sldId id="320" r:id="rId8"/>
    <p:sldId id="321" r:id="rId9"/>
    <p:sldId id="309" r:id="rId10"/>
    <p:sldId id="326" r:id="rId11"/>
    <p:sldId id="331" r:id="rId12"/>
    <p:sldId id="317" r:id="rId13"/>
    <p:sldId id="301" r:id="rId14"/>
    <p:sldId id="302" r:id="rId15"/>
    <p:sldId id="330" r:id="rId16"/>
    <p:sldId id="329" r:id="rId17"/>
    <p:sldId id="303" r:id="rId18"/>
    <p:sldId id="304" r:id="rId19"/>
    <p:sldId id="305" r:id="rId20"/>
    <p:sldId id="324" r:id="rId21"/>
    <p:sldId id="332" r:id="rId22"/>
    <p:sldId id="308" r:id="rId23"/>
    <p:sldId id="315" r:id="rId24"/>
    <p:sldId id="310" r:id="rId25"/>
    <p:sldId id="325" r:id="rId26"/>
    <p:sldId id="328" r:id="rId27"/>
    <p:sldId id="299" r:id="rId28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elvetica" panose="020B0604020202020204" pitchFamily="34" charset="0"/>
      <p:regular r:id="rId35"/>
      <p:bold r:id="rId36"/>
      <p:italic r:id="rId37"/>
      <p:boldItalic r:id="rId38"/>
    </p:embeddedFont>
    <p:embeddedFont>
      <p:font typeface="Montserrat" panose="020F0502020204030204" pitchFamily="2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rgbClr val="FFFFFF"/>
        </a:solidFill>
        <a:latin typeface="Arial" charset="0"/>
        <a:ea typeface="ＭＳ Ｐゴシック" charset="0"/>
        <a:cs typeface="Arial" charset="0"/>
        <a:sym typeface="Arial" charset="0"/>
      </a:defRPr>
    </a:lvl1pPr>
    <a:lvl2pPr algn="l" rtl="0" fontAlgn="base">
      <a:spcBef>
        <a:spcPct val="0"/>
      </a:spcBef>
      <a:spcAft>
        <a:spcPct val="0"/>
      </a:spcAft>
      <a:defRPr sz="4400" b="1" kern="1200">
        <a:solidFill>
          <a:srgbClr val="FFFFFF"/>
        </a:solidFill>
        <a:latin typeface="Arial" charset="0"/>
        <a:ea typeface="ＭＳ Ｐゴシック" charset="0"/>
        <a:cs typeface="Arial" charset="0"/>
        <a:sym typeface="Arial" charset="0"/>
      </a:defRPr>
    </a:lvl2pPr>
    <a:lvl3pPr algn="l" rtl="0" fontAlgn="base">
      <a:spcBef>
        <a:spcPct val="0"/>
      </a:spcBef>
      <a:spcAft>
        <a:spcPct val="0"/>
      </a:spcAft>
      <a:defRPr sz="4400" b="1" kern="1200">
        <a:solidFill>
          <a:srgbClr val="FFFFFF"/>
        </a:solidFill>
        <a:latin typeface="Arial" charset="0"/>
        <a:ea typeface="ＭＳ Ｐゴシック" charset="0"/>
        <a:cs typeface="Arial" charset="0"/>
        <a:sym typeface="Arial" charset="0"/>
      </a:defRPr>
    </a:lvl3pPr>
    <a:lvl4pPr algn="l" rtl="0" fontAlgn="base">
      <a:spcBef>
        <a:spcPct val="0"/>
      </a:spcBef>
      <a:spcAft>
        <a:spcPct val="0"/>
      </a:spcAft>
      <a:defRPr sz="4400" b="1" kern="1200">
        <a:solidFill>
          <a:srgbClr val="FFFFFF"/>
        </a:solidFill>
        <a:latin typeface="Arial" charset="0"/>
        <a:ea typeface="ＭＳ Ｐゴシック" charset="0"/>
        <a:cs typeface="Arial" charset="0"/>
        <a:sym typeface="Arial" charset="0"/>
      </a:defRPr>
    </a:lvl4pPr>
    <a:lvl5pPr algn="l" rtl="0" fontAlgn="base">
      <a:spcBef>
        <a:spcPct val="0"/>
      </a:spcBef>
      <a:spcAft>
        <a:spcPct val="0"/>
      </a:spcAft>
      <a:defRPr sz="4400" b="1" kern="1200">
        <a:solidFill>
          <a:srgbClr val="FFFFFF"/>
        </a:solidFill>
        <a:latin typeface="Arial" charset="0"/>
        <a:ea typeface="ＭＳ Ｐゴシック" charset="0"/>
        <a:cs typeface="Arial" charset="0"/>
        <a:sym typeface="Arial" charset="0"/>
      </a:defRPr>
    </a:lvl5pPr>
    <a:lvl6pPr marL="2286000" algn="l" defTabSz="457200" rtl="0" eaLnBrk="1" latinLnBrk="0" hangingPunct="1">
      <a:defRPr sz="4400" b="1" kern="1200">
        <a:solidFill>
          <a:srgbClr val="FFFFFF"/>
        </a:solidFill>
        <a:latin typeface="Arial" charset="0"/>
        <a:ea typeface="ＭＳ Ｐゴシック" charset="0"/>
        <a:cs typeface="Arial" charset="0"/>
        <a:sym typeface="Arial" charset="0"/>
      </a:defRPr>
    </a:lvl6pPr>
    <a:lvl7pPr marL="2743200" algn="l" defTabSz="457200" rtl="0" eaLnBrk="1" latinLnBrk="0" hangingPunct="1">
      <a:defRPr sz="4400" b="1" kern="1200">
        <a:solidFill>
          <a:srgbClr val="FFFFFF"/>
        </a:solidFill>
        <a:latin typeface="Arial" charset="0"/>
        <a:ea typeface="ＭＳ Ｐゴシック" charset="0"/>
        <a:cs typeface="Arial" charset="0"/>
        <a:sym typeface="Arial" charset="0"/>
      </a:defRPr>
    </a:lvl7pPr>
    <a:lvl8pPr marL="3200400" algn="l" defTabSz="457200" rtl="0" eaLnBrk="1" latinLnBrk="0" hangingPunct="1">
      <a:defRPr sz="4400" b="1" kern="1200">
        <a:solidFill>
          <a:srgbClr val="FFFFFF"/>
        </a:solidFill>
        <a:latin typeface="Arial" charset="0"/>
        <a:ea typeface="ＭＳ Ｐゴシック" charset="0"/>
        <a:cs typeface="Arial" charset="0"/>
        <a:sym typeface="Arial" charset="0"/>
      </a:defRPr>
    </a:lvl8pPr>
    <a:lvl9pPr marL="3657600" algn="l" defTabSz="457200" rtl="0" eaLnBrk="1" latinLnBrk="0" hangingPunct="1">
      <a:defRPr sz="4400" b="1" kern="1200">
        <a:solidFill>
          <a:srgbClr val="FFFFFF"/>
        </a:solidFill>
        <a:latin typeface="Arial" charset="0"/>
        <a:ea typeface="ＭＳ Ｐゴシック" charset="0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359514-E4AB-3595-5930-52031FD7210C}" name="Nabajeet Barman" initials="NB" userId="ff2000d6e198ebc5" providerId="Windows Live"/>
  <p188:author id="{F541DBDD-72D2-98CD-E74A-635170360304}" name="Martini, Maria G" initials="MMG" userId="S::KU38771@kingston.ac.uk::b0ee74c0-b4a0-400b-804d-624244bba5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2157" autoAdjust="0"/>
  </p:normalViewPr>
  <p:slideViewPr>
    <p:cSldViewPr snapToGrid="0">
      <p:cViewPr varScale="1">
        <p:scale>
          <a:sx n="78" d="100"/>
          <a:sy n="78" d="100"/>
        </p:scale>
        <p:origin x="200" y="56"/>
      </p:cViewPr>
      <p:guideLst/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7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C976E8-2022-4468-AD97-9A0BC7A7A76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CB1FEA-0F32-48A1-BD0D-324993FFEFE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Context and Objectives</a:t>
          </a:r>
          <a:endParaRPr lang="en-US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26F0EF-3123-4743-9682-D64E442CFD77}" type="parTrans" cxnId="{AD1D577E-40F1-4A9B-B7D6-F4CBF8EC24AF}">
      <dgm:prSet/>
      <dgm:spPr/>
      <dgm:t>
        <a:bodyPr/>
        <a:lstStyle/>
        <a:p>
          <a:endParaRPr lang="en-US"/>
        </a:p>
      </dgm:t>
    </dgm:pt>
    <dgm:pt modelId="{054D9588-41EA-472A-8E8E-78C2CDDCBFA5}" type="sibTrans" cxnId="{AD1D577E-40F1-4A9B-B7D6-F4CBF8EC24AF}">
      <dgm:prSet/>
      <dgm:spPr/>
      <dgm:t>
        <a:bodyPr/>
        <a:lstStyle/>
        <a:p>
          <a:endParaRPr lang="en-US"/>
        </a:p>
      </dgm:t>
    </dgm:pt>
    <dgm:pt modelId="{52C752F4-08D3-4EA0-963B-F63CCE1BC0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200" kern="12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Subjective</a:t>
          </a:r>
          <a:r>
            <a:rPr lang="en-GB" sz="2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Quality Assessment</a:t>
          </a:r>
          <a:endParaRPr lang="en-US" sz="22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0004E1-9B39-4508-BBEB-D5BFA06C4DA5}" type="parTrans" cxnId="{B6AA110B-8A2E-4636-BE50-E829D12E7CF1}">
      <dgm:prSet/>
      <dgm:spPr/>
      <dgm:t>
        <a:bodyPr/>
        <a:lstStyle/>
        <a:p>
          <a:endParaRPr lang="en-US"/>
        </a:p>
      </dgm:t>
    </dgm:pt>
    <dgm:pt modelId="{F8DF6FB2-094F-4C59-BECB-EEC939A1C99C}" type="sibTrans" cxnId="{B6AA110B-8A2E-4636-BE50-E829D12E7CF1}">
      <dgm:prSet/>
      <dgm:spPr/>
      <dgm:t>
        <a:bodyPr/>
        <a:lstStyle/>
        <a:p>
          <a:endParaRPr lang="en-US"/>
        </a:p>
      </dgm:t>
    </dgm:pt>
    <dgm:pt modelId="{FA6225F3-8E24-4F1B-BC23-2AD8B66AD6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200" kern="12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Objective Quality Assessment</a:t>
          </a:r>
          <a:endParaRPr lang="en-US" sz="2200" kern="1200" dirty="0">
            <a:solidFill>
              <a:srgbClr val="000000"/>
            </a:solidFill>
            <a:latin typeface="Arial" panose="020B0604020202020204" pitchFamily="34" charset="0"/>
            <a:ea typeface="Calibri"/>
            <a:cs typeface="Arial" panose="020B0604020202020204" pitchFamily="34" charset="0"/>
          </a:endParaRPr>
        </a:p>
      </dgm:t>
    </dgm:pt>
    <dgm:pt modelId="{B1FC991C-5C7E-45E0-BF6A-CB7BA6C5FCD9}" type="parTrans" cxnId="{F74BF6E3-67F7-4C58-A356-32B8DC6799D0}">
      <dgm:prSet/>
      <dgm:spPr/>
      <dgm:t>
        <a:bodyPr/>
        <a:lstStyle/>
        <a:p>
          <a:endParaRPr lang="en-US"/>
        </a:p>
      </dgm:t>
    </dgm:pt>
    <dgm:pt modelId="{85DAB8E0-D24D-485A-994F-54EB4F733D1F}" type="sibTrans" cxnId="{F74BF6E3-67F7-4C58-A356-32B8DC6799D0}">
      <dgm:prSet/>
      <dgm:spPr/>
      <dgm:t>
        <a:bodyPr/>
        <a:lstStyle/>
        <a:p>
          <a:endParaRPr lang="en-US"/>
        </a:p>
      </dgm:t>
    </dgm:pt>
    <dgm:pt modelId="{90BB3167-A537-4A18-85B3-7EEF4ACDA21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Conclusion and Future Work</a:t>
          </a:r>
          <a:endParaRPr lang="en-US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BC377D-75BE-45CF-9308-C4B4CE662E74}" type="parTrans" cxnId="{D7A080DF-30A2-44FA-96B9-DF532BD987ED}">
      <dgm:prSet/>
      <dgm:spPr/>
      <dgm:t>
        <a:bodyPr/>
        <a:lstStyle/>
        <a:p>
          <a:endParaRPr lang="en-US"/>
        </a:p>
      </dgm:t>
    </dgm:pt>
    <dgm:pt modelId="{D7AC6965-31F8-4E86-9A72-10A671253C9D}" type="sibTrans" cxnId="{D7A080DF-30A2-44FA-96B9-DF532BD987ED}">
      <dgm:prSet/>
      <dgm:spPr/>
      <dgm:t>
        <a:bodyPr/>
        <a:lstStyle/>
        <a:p>
          <a:endParaRPr lang="en-US"/>
        </a:p>
      </dgm:t>
    </dgm:pt>
    <dgm:pt modelId="{35B325F0-3270-4C3B-9D50-8DFF7C1981E7}" type="pres">
      <dgm:prSet presAssocID="{31C976E8-2022-4468-AD97-9A0BC7A7A764}" presName="root" presStyleCnt="0">
        <dgm:presLayoutVars>
          <dgm:dir/>
          <dgm:resizeHandles val="exact"/>
        </dgm:presLayoutVars>
      </dgm:prSet>
      <dgm:spPr/>
    </dgm:pt>
    <dgm:pt modelId="{71F708D6-93AC-479F-93A0-473A645E46D8}" type="pres">
      <dgm:prSet presAssocID="{A3CB1FEA-0F32-48A1-BD0D-324993FFEFE0}" presName="compNode" presStyleCnt="0"/>
      <dgm:spPr/>
    </dgm:pt>
    <dgm:pt modelId="{08855C5A-C1BA-4E44-A83C-6A6241E59A47}" type="pres">
      <dgm:prSet presAssocID="{A3CB1FEA-0F32-48A1-BD0D-324993FFEFE0}" presName="bgRect" presStyleLbl="bgShp" presStyleIdx="0" presStyleCnt="4" custLinFactNeighborX="88"/>
      <dgm:spPr/>
    </dgm:pt>
    <dgm:pt modelId="{E93166C3-8175-4A45-B4E7-240703BD129D}" type="pres">
      <dgm:prSet presAssocID="{A3CB1FEA-0F32-48A1-BD0D-324993FFEFE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CABAA75D-15F3-4AD0-B81E-9764138E70E2}" type="pres">
      <dgm:prSet presAssocID="{A3CB1FEA-0F32-48A1-BD0D-324993FFEFE0}" presName="spaceRect" presStyleCnt="0"/>
      <dgm:spPr/>
    </dgm:pt>
    <dgm:pt modelId="{F452D4E1-1A12-44F5-8DF2-4AA51984855C}" type="pres">
      <dgm:prSet presAssocID="{A3CB1FEA-0F32-48A1-BD0D-324993FFEFE0}" presName="parTx" presStyleLbl="revTx" presStyleIdx="0" presStyleCnt="4">
        <dgm:presLayoutVars>
          <dgm:chMax val="0"/>
          <dgm:chPref val="0"/>
        </dgm:presLayoutVars>
      </dgm:prSet>
      <dgm:spPr/>
    </dgm:pt>
    <dgm:pt modelId="{D4D2E393-48E3-42A6-A1F1-8386E2D970EF}" type="pres">
      <dgm:prSet presAssocID="{054D9588-41EA-472A-8E8E-78C2CDDCBFA5}" presName="sibTrans" presStyleCnt="0"/>
      <dgm:spPr/>
    </dgm:pt>
    <dgm:pt modelId="{7C2FDDBA-AFED-42E6-B671-04C9ECDEE503}" type="pres">
      <dgm:prSet presAssocID="{52C752F4-08D3-4EA0-963B-F63CCE1BC032}" presName="compNode" presStyleCnt="0"/>
      <dgm:spPr/>
    </dgm:pt>
    <dgm:pt modelId="{1CB1C572-27A3-4920-9ABF-FC8F99D0FD0F}" type="pres">
      <dgm:prSet presAssocID="{52C752F4-08D3-4EA0-963B-F63CCE1BC032}" presName="bgRect" presStyleLbl="bgShp" presStyleIdx="1" presStyleCnt="4"/>
      <dgm:spPr/>
    </dgm:pt>
    <dgm:pt modelId="{26C838AF-A47A-4916-8264-9CA5A5C2D609}" type="pres">
      <dgm:prSet presAssocID="{52C752F4-08D3-4EA0-963B-F63CCE1BC03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D29C7F22-E2CC-4EB1-8F4F-53193576494A}" type="pres">
      <dgm:prSet presAssocID="{52C752F4-08D3-4EA0-963B-F63CCE1BC032}" presName="spaceRect" presStyleCnt="0"/>
      <dgm:spPr/>
    </dgm:pt>
    <dgm:pt modelId="{AA0701A2-4115-4F44-8F37-85F05D4781F1}" type="pres">
      <dgm:prSet presAssocID="{52C752F4-08D3-4EA0-963B-F63CCE1BC032}" presName="parTx" presStyleLbl="revTx" presStyleIdx="1" presStyleCnt="4">
        <dgm:presLayoutVars>
          <dgm:chMax val="0"/>
          <dgm:chPref val="0"/>
        </dgm:presLayoutVars>
      </dgm:prSet>
      <dgm:spPr/>
    </dgm:pt>
    <dgm:pt modelId="{600A23AE-BB5D-4686-B8CB-3151869BFB12}" type="pres">
      <dgm:prSet presAssocID="{F8DF6FB2-094F-4C59-BECB-EEC939A1C99C}" presName="sibTrans" presStyleCnt="0"/>
      <dgm:spPr/>
    </dgm:pt>
    <dgm:pt modelId="{06029817-AFD7-480C-AE7E-2146CECF0E90}" type="pres">
      <dgm:prSet presAssocID="{FA6225F3-8E24-4F1B-BC23-2AD8B66AD6A2}" presName="compNode" presStyleCnt="0"/>
      <dgm:spPr/>
    </dgm:pt>
    <dgm:pt modelId="{AF6E783F-87B7-4DC4-8ED7-83D6D826D7BF}" type="pres">
      <dgm:prSet presAssocID="{FA6225F3-8E24-4F1B-BC23-2AD8B66AD6A2}" presName="bgRect" presStyleLbl="bgShp" presStyleIdx="2" presStyleCnt="4"/>
      <dgm:spPr/>
    </dgm:pt>
    <dgm:pt modelId="{F0A4BCB4-98AC-4001-BC61-5F19824CF37B}" type="pres">
      <dgm:prSet presAssocID="{FA6225F3-8E24-4F1B-BC23-2AD8B66AD6A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screen"/>
        </a:ext>
      </dgm:extLst>
    </dgm:pt>
    <dgm:pt modelId="{4E34A27C-CD00-4D3F-851A-951D09AA9998}" type="pres">
      <dgm:prSet presAssocID="{FA6225F3-8E24-4F1B-BC23-2AD8B66AD6A2}" presName="spaceRect" presStyleCnt="0"/>
      <dgm:spPr/>
    </dgm:pt>
    <dgm:pt modelId="{EB32DC1E-5E42-4D0B-9C86-66A7F520A56A}" type="pres">
      <dgm:prSet presAssocID="{FA6225F3-8E24-4F1B-BC23-2AD8B66AD6A2}" presName="parTx" presStyleLbl="revTx" presStyleIdx="2" presStyleCnt="4">
        <dgm:presLayoutVars>
          <dgm:chMax val="0"/>
          <dgm:chPref val="0"/>
        </dgm:presLayoutVars>
      </dgm:prSet>
      <dgm:spPr/>
    </dgm:pt>
    <dgm:pt modelId="{EF4B3E76-1DD7-4B4C-968A-F12C03517F70}" type="pres">
      <dgm:prSet presAssocID="{85DAB8E0-D24D-485A-994F-54EB4F733D1F}" presName="sibTrans" presStyleCnt="0"/>
      <dgm:spPr/>
    </dgm:pt>
    <dgm:pt modelId="{40C5CE6E-4502-4625-AC3D-3EC547575B7A}" type="pres">
      <dgm:prSet presAssocID="{90BB3167-A537-4A18-85B3-7EEF4ACDA211}" presName="compNode" presStyleCnt="0"/>
      <dgm:spPr/>
    </dgm:pt>
    <dgm:pt modelId="{70194E18-CB57-45D9-B338-2677708B7B75}" type="pres">
      <dgm:prSet presAssocID="{90BB3167-A537-4A18-85B3-7EEF4ACDA211}" presName="bgRect" presStyleLbl="bgShp" presStyleIdx="3" presStyleCnt="4" custLinFactNeighborX="-37136" custLinFactNeighborY="-2894"/>
      <dgm:spPr/>
    </dgm:pt>
    <dgm:pt modelId="{E325A9CC-3E9E-42A1-BB22-20CBB91BF31F}" type="pres">
      <dgm:prSet presAssocID="{90BB3167-A537-4A18-85B3-7EEF4ACDA21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E407CB4-D88C-4FE1-9367-A6D0D7C00CF1}" type="pres">
      <dgm:prSet presAssocID="{90BB3167-A537-4A18-85B3-7EEF4ACDA211}" presName="spaceRect" presStyleCnt="0"/>
      <dgm:spPr/>
    </dgm:pt>
    <dgm:pt modelId="{A25AC384-0C80-4EA0-AEF8-A4838487CE15}" type="pres">
      <dgm:prSet presAssocID="{90BB3167-A537-4A18-85B3-7EEF4ACDA21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6AA110B-8A2E-4636-BE50-E829D12E7CF1}" srcId="{31C976E8-2022-4468-AD97-9A0BC7A7A764}" destId="{52C752F4-08D3-4EA0-963B-F63CCE1BC032}" srcOrd="1" destOrd="0" parTransId="{5A0004E1-9B39-4508-BBEB-D5BFA06C4DA5}" sibTransId="{F8DF6FB2-094F-4C59-BECB-EEC939A1C99C}"/>
    <dgm:cxn modelId="{72D5CA29-8D21-4CFF-B6EF-DC4F89E7DAEF}" type="presOf" srcId="{52C752F4-08D3-4EA0-963B-F63CCE1BC032}" destId="{AA0701A2-4115-4F44-8F37-85F05D4781F1}" srcOrd="0" destOrd="0" presId="urn:microsoft.com/office/officeart/2018/2/layout/IconVerticalSolidList"/>
    <dgm:cxn modelId="{42439766-54ED-406A-BF7A-CA9D59930772}" type="presOf" srcId="{A3CB1FEA-0F32-48A1-BD0D-324993FFEFE0}" destId="{F452D4E1-1A12-44F5-8DF2-4AA51984855C}" srcOrd="0" destOrd="0" presId="urn:microsoft.com/office/officeart/2018/2/layout/IconVerticalSolidList"/>
    <dgm:cxn modelId="{AD1D577E-40F1-4A9B-B7D6-F4CBF8EC24AF}" srcId="{31C976E8-2022-4468-AD97-9A0BC7A7A764}" destId="{A3CB1FEA-0F32-48A1-BD0D-324993FFEFE0}" srcOrd="0" destOrd="0" parTransId="{3026F0EF-3123-4743-9682-D64E442CFD77}" sibTransId="{054D9588-41EA-472A-8E8E-78C2CDDCBFA5}"/>
    <dgm:cxn modelId="{94E4B29F-BEF7-496B-8F86-D7E2B2D7596F}" type="presOf" srcId="{90BB3167-A537-4A18-85B3-7EEF4ACDA211}" destId="{A25AC384-0C80-4EA0-AEF8-A4838487CE15}" srcOrd="0" destOrd="0" presId="urn:microsoft.com/office/officeart/2018/2/layout/IconVerticalSolidList"/>
    <dgm:cxn modelId="{D7A080DF-30A2-44FA-96B9-DF532BD987ED}" srcId="{31C976E8-2022-4468-AD97-9A0BC7A7A764}" destId="{90BB3167-A537-4A18-85B3-7EEF4ACDA211}" srcOrd="3" destOrd="0" parTransId="{2EBC377D-75BE-45CF-9308-C4B4CE662E74}" sibTransId="{D7AC6965-31F8-4E86-9A72-10A671253C9D}"/>
    <dgm:cxn modelId="{F74BF6E3-67F7-4C58-A356-32B8DC6799D0}" srcId="{31C976E8-2022-4468-AD97-9A0BC7A7A764}" destId="{FA6225F3-8E24-4F1B-BC23-2AD8B66AD6A2}" srcOrd="2" destOrd="0" parTransId="{B1FC991C-5C7E-45E0-BF6A-CB7BA6C5FCD9}" sibTransId="{85DAB8E0-D24D-485A-994F-54EB4F733D1F}"/>
    <dgm:cxn modelId="{88E14AE6-165E-4F52-AB9D-37FF4C24C0F8}" type="presOf" srcId="{31C976E8-2022-4468-AD97-9A0BC7A7A764}" destId="{35B325F0-3270-4C3B-9D50-8DFF7C1981E7}" srcOrd="0" destOrd="0" presId="urn:microsoft.com/office/officeart/2018/2/layout/IconVerticalSolidList"/>
    <dgm:cxn modelId="{9FEBFEE8-A844-4E82-A5E7-F3888FFB5004}" type="presOf" srcId="{FA6225F3-8E24-4F1B-BC23-2AD8B66AD6A2}" destId="{EB32DC1E-5E42-4D0B-9C86-66A7F520A56A}" srcOrd="0" destOrd="0" presId="urn:microsoft.com/office/officeart/2018/2/layout/IconVerticalSolidList"/>
    <dgm:cxn modelId="{3A6ACF49-C68F-48B2-8F1D-43A734BA8E66}" type="presParOf" srcId="{35B325F0-3270-4C3B-9D50-8DFF7C1981E7}" destId="{71F708D6-93AC-479F-93A0-473A645E46D8}" srcOrd="0" destOrd="0" presId="urn:microsoft.com/office/officeart/2018/2/layout/IconVerticalSolidList"/>
    <dgm:cxn modelId="{6667E4F1-887E-42FA-99BC-8325F42D6DC5}" type="presParOf" srcId="{71F708D6-93AC-479F-93A0-473A645E46D8}" destId="{08855C5A-C1BA-4E44-A83C-6A6241E59A47}" srcOrd="0" destOrd="0" presId="urn:microsoft.com/office/officeart/2018/2/layout/IconVerticalSolidList"/>
    <dgm:cxn modelId="{795D5ECA-EA69-494B-84DF-6B522A4E1A1A}" type="presParOf" srcId="{71F708D6-93AC-479F-93A0-473A645E46D8}" destId="{E93166C3-8175-4A45-B4E7-240703BD129D}" srcOrd="1" destOrd="0" presId="urn:microsoft.com/office/officeart/2018/2/layout/IconVerticalSolidList"/>
    <dgm:cxn modelId="{125D7A2F-61C3-4C71-A13B-D24DF675DD35}" type="presParOf" srcId="{71F708D6-93AC-479F-93A0-473A645E46D8}" destId="{CABAA75D-15F3-4AD0-B81E-9764138E70E2}" srcOrd="2" destOrd="0" presId="urn:microsoft.com/office/officeart/2018/2/layout/IconVerticalSolidList"/>
    <dgm:cxn modelId="{4C5246BC-12C1-45DA-93A9-116FF5A72B22}" type="presParOf" srcId="{71F708D6-93AC-479F-93A0-473A645E46D8}" destId="{F452D4E1-1A12-44F5-8DF2-4AA51984855C}" srcOrd="3" destOrd="0" presId="urn:microsoft.com/office/officeart/2018/2/layout/IconVerticalSolidList"/>
    <dgm:cxn modelId="{35481358-2D8A-474A-9A1E-2100C20AA313}" type="presParOf" srcId="{35B325F0-3270-4C3B-9D50-8DFF7C1981E7}" destId="{D4D2E393-48E3-42A6-A1F1-8386E2D970EF}" srcOrd="1" destOrd="0" presId="urn:microsoft.com/office/officeart/2018/2/layout/IconVerticalSolidList"/>
    <dgm:cxn modelId="{E15DC81A-391F-445A-A401-DF48C3DB6307}" type="presParOf" srcId="{35B325F0-3270-4C3B-9D50-8DFF7C1981E7}" destId="{7C2FDDBA-AFED-42E6-B671-04C9ECDEE503}" srcOrd="2" destOrd="0" presId="urn:microsoft.com/office/officeart/2018/2/layout/IconVerticalSolidList"/>
    <dgm:cxn modelId="{BA0B880C-1B69-4C6E-97F5-A244740C440F}" type="presParOf" srcId="{7C2FDDBA-AFED-42E6-B671-04C9ECDEE503}" destId="{1CB1C572-27A3-4920-9ABF-FC8F99D0FD0F}" srcOrd="0" destOrd="0" presId="urn:microsoft.com/office/officeart/2018/2/layout/IconVerticalSolidList"/>
    <dgm:cxn modelId="{6506E48C-1A6C-4737-BB3D-2C1B4F8915A2}" type="presParOf" srcId="{7C2FDDBA-AFED-42E6-B671-04C9ECDEE503}" destId="{26C838AF-A47A-4916-8264-9CA5A5C2D609}" srcOrd="1" destOrd="0" presId="urn:microsoft.com/office/officeart/2018/2/layout/IconVerticalSolidList"/>
    <dgm:cxn modelId="{B58109F4-AB12-4D7A-AEF0-0E9B5C3718D0}" type="presParOf" srcId="{7C2FDDBA-AFED-42E6-B671-04C9ECDEE503}" destId="{D29C7F22-E2CC-4EB1-8F4F-53193576494A}" srcOrd="2" destOrd="0" presId="urn:microsoft.com/office/officeart/2018/2/layout/IconVerticalSolidList"/>
    <dgm:cxn modelId="{C926359F-2689-4D41-BB47-9654344E0ACB}" type="presParOf" srcId="{7C2FDDBA-AFED-42E6-B671-04C9ECDEE503}" destId="{AA0701A2-4115-4F44-8F37-85F05D4781F1}" srcOrd="3" destOrd="0" presId="urn:microsoft.com/office/officeart/2018/2/layout/IconVerticalSolidList"/>
    <dgm:cxn modelId="{A3F4A586-32E9-4481-9F41-23BAEB0B574C}" type="presParOf" srcId="{35B325F0-3270-4C3B-9D50-8DFF7C1981E7}" destId="{600A23AE-BB5D-4686-B8CB-3151869BFB12}" srcOrd="3" destOrd="0" presId="urn:microsoft.com/office/officeart/2018/2/layout/IconVerticalSolidList"/>
    <dgm:cxn modelId="{7EFFCA02-F4E6-444A-82B1-61AB7885964A}" type="presParOf" srcId="{35B325F0-3270-4C3B-9D50-8DFF7C1981E7}" destId="{06029817-AFD7-480C-AE7E-2146CECF0E90}" srcOrd="4" destOrd="0" presId="urn:microsoft.com/office/officeart/2018/2/layout/IconVerticalSolidList"/>
    <dgm:cxn modelId="{BE0E0A21-337C-42E4-A17B-32DEC1563626}" type="presParOf" srcId="{06029817-AFD7-480C-AE7E-2146CECF0E90}" destId="{AF6E783F-87B7-4DC4-8ED7-83D6D826D7BF}" srcOrd="0" destOrd="0" presId="urn:microsoft.com/office/officeart/2018/2/layout/IconVerticalSolidList"/>
    <dgm:cxn modelId="{F53E0685-5C0D-4B7C-AC23-E66B275F3C8C}" type="presParOf" srcId="{06029817-AFD7-480C-AE7E-2146CECF0E90}" destId="{F0A4BCB4-98AC-4001-BC61-5F19824CF37B}" srcOrd="1" destOrd="0" presId="urn:microsoft.com/office/officeart/2018/2/layout/IconVerticalSolidList"/>
    <dgm:cxn modelId="{D3701B86-8102-428B-A038-36B075E94DC4}" type="presParOf" srcId="{06029817-AFD7-480C-AE7E-2146CECF0E90}" destId="{4E34A27C-CD00-4D3F-851A-951D09AA9998}" srcOrd="2" destOrd="0" presId="urn:microsoft.com/office/officeart/2018/2/layout/IconVerticalSolidList"/>
    <dgm:cxn modelId="{2312424A-FCE9-48D7-AF9E-B5630C445D16}" type="presParOf" srcId="{06029817-AFD7-480C-AE7E-2146CECF0E90}" destId="{EB32DC1E-5E42-4D0B-9C86-66A7F520A56A}" srcOrd="3" destOrd="0" presId="urn:microsoft.com/office/officeart/2018/2/layout/IconVerticalSolidList"/>
    <dgm:cxn modelId="{F9A8395B-E48F-40FE-A3CC-A6B9B43D975D}" type="presParOf" srcId="{35B325F0-3270-4C3B-9D50-8DFF7C1981E7}" destId="{EF4B3E76-1DD7-4B4C-968A-F12C03517F70}" srcOrd="5" destOrd="0" presId="urn:microsoft.com/office/officeart/2018/2/layout/IconVerticalSolidList"/>
    <dgm:cxn modelId="{81D423F9-023A-40DD-A9BB-E1FC9861DA72}" type="presParOf" srcId="{35B325F0-3270-4C3B-9D50-8DFF7C1981E7}" destId="{40C5CE6E-4502-4625-AC3D-3EC547575B7A}" srcOrd="6" destOrd="0" presId="urn:microsoft.com/office/officeart/2018/2/layout/IconVerticalSolidList"/>
    <dgm:cxn modelId="{F14743FB-4749-4F3A-8680-21362A00B275}" type="presParOf" srcId="{40C5CE6E-4502-4625-AC3D-3EC547575B7A}" destId="{70194E18-CB57-45D9-B338-2677708B7B75}" srcOrd="0" destOrd="0" presId="urn:microsoft.com/office/officeart/2018/2/layout/IconVerticalSolidList"/>
    <dgm:cxn modelId="{3AF488CD-5F28-4113-BBCD-C2E31958513C}" type="presParOf" srcId="{40C5CE6E-4502-4625-AC3D-3EC547575B7A}" destId="{E325A9CC-3E9E-42A1-BB22-20CBB91BF31F}" srcOrd="1" destOrd="0" presId="urn:microsoft.com/office/officeart/2018/2/layout/IconVerticalSolidList"/>
    <dgm:cxn modelId="{B36D491C-5211-4778-9CC6-4E0DB096E37F}" type="presParOf" srcId="{40C5CE6E-4502-4625-AC3D-3EC547575B7A}" destId="{FE407CB4-D88C-4FE1-9367-A6D0D7C00CF1}" srcOrd="2" destOrd="0" presId="urn:microsoft.com/office/officeart/2018/2/layout/IconVerticalSolidList"/>
    <dgm:cxn modelId="{F0CD9BDD-A893-43FF-B2FC-A8DE41BE8C6F}" type="presParOf" srcId="{40C5CE6E-4502-4625-AC3D-3EC547575B7A}" destId="{A25AC384-0C80-4EA0-AEF8-A4838487CE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55C5A-C1BA-4E44-A83C-6A6241E59A47}">
      <dsp:nvSpPr>
        <dsp:cNvPr id="0" name=""/>
        <dsp:cNvSpPr/>
      </dsp:nvSpPr>
      <dsp:spPr>
        <a:xfrm>
          <a:off x="0" y="2057"/>
          <a:ext cx="11418637" cy="10425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166C3-8175-4A45-B4E7-240703BD129D}">
      <dsp:nvSpPr>
        <dsp:cNvPr id="0" name=""/>
        <dsp:cNvSpPr/>
      </dsp:nvSpPr>
      <dsp:spPr>
        <a:xfrm>
          <a:off x="315368" y="236628"/>
          <a:ext cx="573396" cy="5733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2D4E1-1A12-44F5-8DF2-4AA51984855C}">
      <dsp:nvSpPr>
        <dsp:cNvPr id="0" name=""/>
        <dsp:cNvSpPr/>
      </dsp:nvSpPr>
      <dsp:spPr>
        <a:xfrm>
          <a:off x="1204132" y="2057"/>
          <a:ext cx="10214504" cy="104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335" tIns="110335" rIns="110335" bIns="1103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Context and Objectives</a:t>
          </a:r>
          <a:endParaRPr lang="en-US" sz="22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4132" y="2057"/>
        <a:ext cx="10214504" cy="1042539"/>
      </dsp:txXfrm>
    </dsp:sp>
    <dsp:sp modelId="{1CB1C572-27A3-4920-9ABF-FC8F99D0FD0F}">
      <dsp:nvSpPr>
        <dsp:cNvPr id="0" name=""/>
        <dsp:cNvSpPr/>
      </dsp:nvSpPr>
      <dsp:spPr>
        <a:xfrm>
          <a:off x="0" y="1305230"/>
          <a:ext cx="11418637" cy="10425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838AF-A47A-4916-8264-9CA5A5C2D609}">
      <dsp:nvSpPr>
        <dsp:cNvPr id="0" name=""/>
        <dsp:cNvSpPr/>
      </dsp:nvSpPr>
      <dsp:spPr>
        <a:xfrm>
          <a:off x="315368" y="1539802"/>
          <a:ext cx="573396" cy="5733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0701A2-4115-4F44-8F37-85F05D4781F1}">
      <dsp:nvSpPr>
        <dsp:cNvPr id="0" name=""/>
        <dsp:cNvSpPr/>
      </dsp:nvSpPr>
      <dsp:spPr>
        <a:xfrm>
          <a:off x="1204132" y="1305230"/>
          <a:ext cx="10214504" cy="104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335" tIns="110335" rIns="110335" bIns="1103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Subjective</a:t>
          </a:r>
          <a:r>
            <a:rPr lang="en-GB" sz="2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Quality Assessment</a:t>
          </a:r>
          <a:endParaRPr lang="en-US" sz="22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4132" y="1305230"/>
        <a:ext cx="10214504" cy="1042539"/>
      </dsp:txXfrm>
    </dsp:sp>
    <dsp:sp modelId="{AF6E783F-87B7-4DC4-8ED7-83D6D826D7BF}">
      <dsp:nvSpPr>
        <dsp:cNvPr id="0" name=""/>
        <dsp:cNvSpPr/>
      </dsp:nvSpPr>
      <dsp:spPr>
        <a:xfrm>
          <a:off x="0" y="2608404"/>
          <a:ext cx="11418637" cy="10425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4BCB4-98AC-4001-BC61-5F19824CF37B}">
      <dsp:nvSpPr>
        <dsp:cNvPr id="0" name=""/>
        <dsp:cNvSpPr/>
      </dsp:nvSpPr>
      <dsp:spPr>
        <a:xfrm>
          <a:off x="315368" y="2842976"/>
          <a:ext cx="573396" cy="5733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2DC1E-5E42-4D0B-9C86-66A7F520A56A}">
      <dsp:nvSpPr>
        <dsp:cNvPr id="0" name=""/>
        <dsp:cNvSpPr/>
      </dsp:nvSpPr>
      <dsp:spPr>
        <a:xfrm>
          <a:off x="1204132" y="2608404"/>
          <a:ext cx="10214504" cy="104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335" tIns="110335" rIns="110335" bIns="1103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Objective Quality Assessment</a:t>
          </a:r>
          <a:endParaRPr lang="en-US" sz="2200" kern="1200" dirty="0">
            <a:solidFill>
              <a:srgbClr val="000000"/>
            </a:solidFill>
            <a:latin typeface="Arial" panose="020B0604020202020204" pitchFamily="34" charset="0"/>
            <a:ea typeface="Calibri"/>
            <a:cs typeface="Arial" panose="020B0604020202020204" pitchFamily="34" charset="0"/>
          </a:endParaRPr>
        </a:p>
      </dsp:txBody>
      <dsp:txXfrm>
        <a:off x="1204132" y="2608404"/>
        <a:ext cx="10214504" cy="1042539"/>
      </dsp:txXfrm>
    </dsp:sp>
    <dsp:sp modelId="{70194E18-CB57-45D9-B338-2677708B7B75}">
      <dsp:nvSpPr>
        <dsp:cNvPr id="0" name=""/>
        <dsp:cNvSpPr/>
      </dsp:nvSpPr>
      <dsp:spPr>
        <a:xfrm>
          <a:off x="0" y="3881407"/>
          <a:ext cx="11418637" cy="10425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5A9CC-3E9E-42A1-BB22-20CBB91BF31F}">
      <dsp:nvSpPr>
        <dsp:cNvPr id="0" name=""/>
        <dsp:cNvSpPr/>
      </dsp:nvSpPr>
      <dsp:spPr>
        <a:xfrm>
          <a:off x="315368" y="4146150"/>
          <a:ext cx="573396" cy="5733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AC384-0C80-4EA0-AEF8-A4838487CE15}">
      <dsp:nvSpPr>
        <dsp:cNvPr id="0" name=""/>
        <dsp:cNvSpPr/>
      </dsp:nvSpPr>
      <dsp:spPr>
        <a:xfrm>
          <a:off x="1204132" y="3911578"/>
          <a:ext cx="10214504" cy="104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335" tIns="110335" rIns="110335" bIns="1103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Conclusion and Future Work</a:t>
          </a:r>
          <a:endParaRPr lang="en-US" sz="22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4132" y="3911578"/>
        <a:ext cx="10214504" cy="1042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800B954-848D-4F52-986B-10AB0BBBEC88}" type="datetime1">
              <a:rPr lang="en-GB" smtClean="0"/>
              <a:t>28/06/2023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82E420-31C0-4FAB-9C47-370244A3A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3015482-51EC-4150-AA6C-6BACF3EC0F0E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BDF500-FE05-4D50-AB42-37EDEB80A66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19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1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CAVE Lab at Kingston University, London</a:t>
            </a:r>
          </a:p>
          <a:p>
            <a:endParaRPr lang="en-GB" dirty="0"/>
          </a:p>
          <a:p>
            <a:r>
              <a:rPr lang="en-GB" dirty="0"/>
              <a:t>Same manufacturer for consistency in display and playback (VLC player)</a:t>
            </a:r>
          </a:p>
          <a:p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1) </a:t>
            </a:r>
            <a:r>
              <a:rPr lang="en-GB" sz="1800" b="0" i="1" dirty="0">
                <a:solidFill>
                  <a:srgbClr val="000000"/>
                </a:solidFill>
                <a:effectLst/>
                <a:latin typeface="NimbusRomNo9L-ReguItal"/>
              </a:rPr>
              <a:t>TV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: 55</a:t>
            </a:r>
            <a:r>
              <a:rPr lang="en-GB" sz="1800" b="0" i="1" dirty="0">
                <a:solidFill>
                  <a:srgbClr val="000000"/>
                </a:solidFill>
                <a:effectLst/>
                <a:latin typeface="CMSY7"/>
              </a:rPr>
              <a:t>′′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Samsung Q9F Flagship QLED 4K Certified Ultra HD Premium HDR 2000 Smart TV powered by HDR10+</a:t>
            </a:r>
          </a:p>
          <a:p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2) </a:t>
            </a:r>
            <a:r>
              <a:rPr lang="en-GB" sz="1800" b="0" i="1" dirty="0">
                <a:solidFill>
                  <a:srgbClr val="000000"/>
                </a:solidFill>
                <a:effectLst/>
                <a:latin typeface="NimbusRomNo9L-ReguItal"/>
              </a:rPr>
              <a:t>Tablet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: 12.4-inch Samsung Tablet with 2800 x 1752 (WQXGA+) resolution super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NimbusRomNo9L-Regu"/>
              </a:rPr>
              <a:t>amoled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 display</a:t>
            </a:r>
          </a:p>
          <a:p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3) </a:t>
            </a:r>
            <a:r>
              <a:rPr lang="en-GB" sz="1800" b="0" i="1" dirty="0">
                <a:solidFill>
                  <a:srgbClr val="000000"/>
                </a:solidFill>
                <a:effectLst/>
                <a:latin typeface="NimbusRomNo9L-ReguItal"/>
              </a:rPr>
              <a:t>Mobile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: 6.1</a:t>
            </a:r>
            <a:r>
              <a:rPr lang="en-GB" sz="1800" b="0" i="1" dirty="0">
                <a:solidFill>
                  <a:srgbClr val="000000"/>
                </a:solidFill>
                <a:effectLst/>
                <a:latin typeface="CMSY7"/>
              </a:rPr>
              <a:t>′′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Samsung Galaxy S21 5G smartphone with device resolution of 2400x1080 pixels.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60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26 test participants took part in the study, with 17 male and nine female test participants.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73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06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979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799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040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what did we do…..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847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641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99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337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049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Basically address the current limitations and improve the 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13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467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508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30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08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NimbusRomNo9L-Regu"/>
              </a:rPr>
              <a:t>Individual subjective scores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NimbusRomNo9L-Regu"/>
              </a:rPr>
              <a:t>MOS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NimbusRomNo9L-Regu"/>
              </a:rPr>
              <a:t>Demographics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BDF500-FE05-4D50-AB42-37EDEB80A66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39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886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what did we do…..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106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Five seconds duration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BDF500-FE05-4D50-AB42-37EDEB80A6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35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py,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body" sz="quarter" idx="13"/>
          </p:nvPr>
        </p:nvSpPr>
        <p:spPr>
          <a:xfrm>
            <a:off x="444500" y="6329840"/>
            <a:ext cx="5482348" cy="307976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4"/>
          </p:nvPr>
        </p:nvSpPr>
        <p:spPr>
          <a:xfrm>
            <a:off x="444500" y="904715"/>
            <a:ext cx="5482348" cy="7543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4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half" idx="15"/>
          </p:nvPr>
        </p:nvSpPr>
        <p:spPr>
          <a:xfrm>
            <a:off x="444500" y="1901825"/>
            <a:ext cx="5472159" cy="43513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Shape 56"/>
          <p:cNvSpPr>
            <a:spLocks noGrp="1"/>
          </p:cNvSpPr>
          <p:nvPr>
            <p:ph type="pic" idx="16"/>
          </p:nvPr>
        </p:nvSpPr>
        <p:spPr>
          <a:xfrm>
            <a:off x="6107199" y="595"/>
            <a:ext cx="6081349" cy="68580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r>
              <a:rPr lang="en-US" noProof="0">
                <a:sym typeface="Arial"/>
              </a:rPr>
              <a:t>Click icon to add picture</a:t>
            </a:r>
            <a:endParaRPr noProof="0" dirty="0">
              <a:sym typeface="Arial"/>
            </a:endParaRPr>
          </a:p>
        </p:txBody>
      </p:sp>
      <p:sp>
        <p:nvSpPr>
          <p:cNvPr id="6" name="Shape 6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BEC59-7FF9-4688-98DF-89832A0C902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158945"/>
      </p:ext>
    </p:extLst>
  </p:cSld>
  <p:clrMapOvr>
    <a:masterClrMapping/>
  </p:clrMapOvr>
  <p:transition spd="med"/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Lorem Ipsum Dolor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rtlCol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PICTURE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B43860-4A91-452A-A2EA-61482C08C444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8653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</a:t>
            </a:r>
            <a:br>
              <a:rPr lang="en-GB" noProof="0"/>
            </a:br>
            <a:r>
              <a:rPr lang="en-GB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Lorem Ipsum</a:t>
            </a:r>
            <a:br>
              <a:rPr lang="en-GB" noProof="0"/>
            </a:br>
            <a:r>
              <a:rPr lang="en-GB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63E8AE2-F62E-4E48-B043-D6AA467D0D19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</a:t>
            </a:r>
            <a:br>
              <a:rPr lang="en-GB" noProof="0"/>
            </a:br>
            <a:r>
              <a:rPr lang="en-GB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Lorem Ipsum</a:t>
            </a:r>
            <a:br>
              <a:rPr lang="en-GB" noProof="0"/>
            </a:br>
            <a:r>
              <a:rPr lang="en-GB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D8192C-40F0-4839-8F6A-CA11A3C08377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9AAC9FE8-93D7-4F02-BDEA-C0C15E3F7257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1244781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Lorem Ipsum</a:t>
            </a:r>
            <a:br>
              <a:rPr lang="en-GB" noProof="0"/>
            </a:br>
            <a:r>
              <a:rPr lang="en-GB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6A5C446A-8829-41BF-8F7A-B65235F46717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775165"/>
            <a:ext cx="9971158" cy="2427923"/>
          </a:xfrm>
        </p:spPr>
        <p:txBody>
          <a:bodyPr rtlCol="0"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87CF992D-B4BA-48CD-B1A4-FE1EE0D2D645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n-GB" noProof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18E7718-5BA5-4479-B432-C1303AEC1636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20" y="3581731"/>
            <a:ext cx="8997737" cy="223046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91DBA348-70E8-4381-8C93-182287B290A5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CONTENT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09" y="2588054"/>
            <a:ext cx="5228216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A545E89-2DC6-485A-AABA-CEF9EC255F6F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 rtlCol="0"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rtl="0"/>
            <a:r>
              <a:rPr lang="en-GB" noProof="0"/>
              <a:t>CONTENT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2138878"/>
            <a:ext cx="4361941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B10C5714-3264-4997-96F2-B6F900B7CF4D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py,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4"/>
          <p:cNvSpPr>
            <a:spLocks noChangeArrowheads="1"/>
          </p:cNvSpPr>
          <p:nvPr/>
        </p:nvSpPr>
        <p:spPr bwMode="auto">
          <a:xfrm>
            <a:off x="0" y="904875"/>
            <a:ext cx="284163" cy="703263"/>
          </a:xfrm>
          <a:prstGeom prst="rect">
            <a:avLst/>
          </a:prstGeom>
          <a:solidFill>
            <a:srgbClr val="0F80C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/>
          <a:lstStyle/>
          <a:p>
            <a:pPr algn="ctr" hangingPunct="0"/>
            <a:endParaRPr lang="en-US" sz="1800" b="0" dirty="0"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65" name="Shape 65"/>
          <p:cNvSpPr>
            <a:spLocks noGrp="1"/>
          </p:cNvSpPr>
          <p:nvPr>
            <p:ph type="body" sz="quarter" idx="13"/>
          </p:nvPr>
        </p:nvSpPr>
        <p:spPr>
          <a:xfrm>
            <a:off x="444500" y="6329840"/>
            <a:ext cx="5789089" cy="307976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Shape 66"/>
          <p:cNvSpPr>
            <a:spLocks noGrp="1"/>
          </p:cNvSpPr>
          <p:nvPr>
            <p:ph type="pic" sz="half" idx="14"/>
          </p:nvPr>
        </p:nvSpPr>
        <p:spPr>
          <a:xfrm>
            <a:off x="6084060" y="2075021"/>
            <a:ext cx="6127627" cy="38787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r>
              <a:rPr lang="en-US" noProof="0">
                <a:sym typeface="Arial"/>
              </a:rPr>
              <a:t>Click icon to add picture</a:t>
            </a:r>
            <a:endParaRPr noProof="0" dirty="0">
              <a:sym typeface="Arial"/>
            </a:endParaRPr>
          </a:p>
        </p:txBody>
      </p:sp>
      <p:sp>
        <p:nvSpPr>
          <p:cNvPr id="67" name="Shape 67"/>
          <p:cNvSpPr>
            <a:spLocks noGrp="1"/>
          </p:cNvSpPr>
          <p:nvPr>
            <p:ph type="body" sz="quarter" idx="15"/>
          </p:nvPr>
        </p:nvSpPr>
        <p:spPr>
          <a:xfrm>
            <a:off x="444500" y="904715"/>
            <a:ext cx="11508514" cy="7543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4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sz="half" idx="16"/>
          </p:nvPr>
        </p:nvSpPr>
        <p:spPr>
          <a:xfrm>
            <a:off x="444500" y="1901825"/>
            <a:ext cx="5472159" cy="43513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hape 7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5CBEC59-7FF9-4688-98DF-89832A0C902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399" y="225425"/>
            <a:ext cx="2063062" cy="16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089247"/>
      </p:ext>
    </p:extLst>
  </p:cSld>
  <p:clrMapOvr>
    <a:masterClrMapping/>
  </p:clrMapOvr>
  <p:transition spd="med"/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en-GB" noProof="0"/>
              <a:t>SECTION</a:t>
            </a:r>
            <a:br>
              <a:rPr lang="en-GB" noProof="0"/>
            </a:br>
            <a:r>
              <a:rPr lang="en-GB" noProof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93B16D07-E5DC-4B8B-A668-922960AF9429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en-GB" noProof="0"/>
              <a:t>SECTION</a:t>
            </a:r>
            <a:br>
              <a:rPr lang="en-GB" noProof="0"/>
            </a:br>
            <a:r>
              <a:rPr lang="en-GB" noProof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89E55A6D-DF3A-4FD1-9BF6-FAE2B6747800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en-GB" noProof="0"/>
              <a:t>SECTION</a:t>
            </a:r>
            <a:br>
              <a:rPr lang="en-GB" noProof="0"/>
            </a:br>
            <a:r>
              <a:rPr lang="en-GB" noProof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56B468D-8334-472F-963D-CD236B76AEA6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SECTION</a:t>
            </a:r>
            <a:br>
              <a:rPr lang="en-GB" noProof="0"/>
            </a:br>
            <a:r>
              <a:rPr lang="en-GB" noProof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E87C5A9-315A-484F-BF93-0CBD06996031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 rtlCol="0"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rtl="0"/>
            <a:r>
              <a:rPr lang="en-GB" noProof="0"/>
              <a:t>SECTION</a:t>
            </a:r>
            <a:br>
              <a:rPr lang="en-GB" noProof="0"/>
            </a:br>
            <a:r>
              <a:rPr lang="en-GB" noProof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054FA7CA-7524-4A71-A3DC-5FFEB63E2E54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TWO CONTENT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27CF57A-9534-4676-BD9B-20D86494A282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9006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n-GB" noProof="0"/>
              <a:t>TWO CONTENT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015247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744" y="3386142"/>
            <a:ext cx="5183188" cy="2015247"/>
          </a:xfrm>
        </p:spPr>
        <p:txBody>
          <a:bodyPr rtlCol="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330BF73-2DB5-4CBC-BF6C-EBCD93F80163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TWO CONTENT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D226449-8F6B-4A34-A6C9-CF56D92D81F3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TWO CONTENT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C71F16C5-E82F-429E-B061-46C593FEDC57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n-GB" noProof="0"/>
              <a:t>TWO CONTENT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80F12DB-E016-4938-B5D8-CB728C7A890C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27519" y="3386142"/>
            <a:ext cx="4559068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11271" y="3386142"/>
            <a:ext cx="4783069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20-June-2023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Subjective Dataset for Multi-Screen Video Streaming Applications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741929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n-GB" noProof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032CAA96-3792-477B-BDED-E82778CA54D9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PICTURE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4985E983-5AE9-44DA-83AF-FC0217D7F9C7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rtlCol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PICTURE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C9A508A-11EC-4398-B557-30728607D38B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EF09FFF-1C4C-4AA0-BF82-AA273CDA4890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4094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n-GB" noProof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9616FAAB-AB1E-4970-89B5-AF0FD3A62259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017154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2931545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33A573A-4503-4D57-BF8E-BF91300B4C4B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CHART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0CA5668-02E9-42AC-BC74-8E90B03DF2DD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8" y="3386142"/>
            <a:ext cx="4759643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n-GB" noProof="0"/>
              <a:t>CHART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37FE9F1-75DB-404E-9288-C2872D56669A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9" y="3386142"/>
            <a:ext cx="4540672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en-GB" noProof="0"/>
              <a:t>PICTURE</a:t>
            </a:r>
            <a:br>
              <a:rPr lang="en-GB" noProof="0"/>
            </a:br>
            <a:r>
              <a:rPr lang="en-GB" noProof="0"/>
              <a:t>WITH</a:t>
            </a:r>
            <a:br>
              <a:rPr lang="en-GB" noProof="0"/>
            </a:br>
            <a:r>
              <a:rPr lang="en-GB" noProof="0"/>
              <a:t>CAPTION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C831A763-8C89-4149-B065-CD0171734A23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952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rtlCol="0"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n-GB" noProof="0"/>
              <a:t>PICTURE WITH</a:t>
            </a:r>
            <a:br>
              <a:rPr lang="en-GB" noProof="0"/>
            </a:br>
            <a:r>
              <a:rPr lang="en-GB" noProof="0"/>
              <a:t>CAPTION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216910"/>
            <a:ext cx="6291150" cy="654726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2AE3F3BC-ACD4-4D41-A61A-FEAB8025F9A1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347811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en-GB" noProof="0"/>
              <a:t>PICTURE</a:t>
            </a:r>
            <a:br>
              <a:rPr lang="en-GB" noProof="0"/>
            </a:br>
            <a:r>
              <a:rPr lang="en-GB" noProof="0"/>
              <a:t>WITH</a:t>
            </a:r>
            <a:br>
              <a:rPr lang="en-GB" noProof="0"/>
            </a:br>
            <a:r>
              <a:rPr lang="en-GB" noProof="0"/>
              <a:t>CAPTION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9351" y="3283710"/>
            <a:ext cx="3490800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982431F8-E731-4408-A5AE-3E3DF9B2D3B9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4786220-F3C3-4B9D-B9A4-283FC779F846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747E47B6-78DB-493F-BCE8-225FD80562B2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0C1E9BBE-FD7E-46D2-9B4E-1B94E796C945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OVERVIEW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9C08E4EE-E882-40F9-84C4-4607914EBEB1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OVERVIEW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6F36BFF-7D9C-48D2-8AD3-AF0BE64CCE4E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 rtlCol="0">
            <a:noAutofit/>
          </a:bodyPr>
          <a:lstStyle>
            <a:lvl1pPr>
              <a:defRPr sz="5500"/>
            </a:lvl1pPr>
          </a:lstStyle>
          <a:p>
            <a:pPr rtl="0"/>
            <a:r>
              <a:rPr lang="en-GB" noProof="0"/>
              <a:t>THANK</a:t>
            </a:r>
            <a:br>
              <a:rPr lang="en-GB" noProof="0"/>
            </a:br>
            <a:r>
              <a:rPr lang="en-GB" noProof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7BE49457-38ED-4DCD-B5E8-08B7939CCCDC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Lorem Ipsum</a:t>
            </a:r>
            <a:br>
              <a:rPr lang="en-GB" noProof="0"/>
            </a:br>
            <a:r>
              <a:rPr lang="en-GB" noProof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THANK</a:t>
            </a:r>
            <a:br>
              <a:rPr lang="en-GB" noProof="0"/>
            </a:br>
            <a:r>
              <a:rPr lang="en-GB" noProof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Lorem Ipsum</a:t>
            </a:r>
            <a:br>
              <a:rPr lang="en-GB" noProof="0"/>
            </a:br>
            <a:r>
              <a:rPr lang="en-GB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723FFCF8-16B7-4491-99BE-3CE823977561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601A6BA3-57D0-4F37-992F-11EF8C30718E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8363572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THANK</a:t>
            </a:r>
            <a:br>
              <a:rPr lang="en-GB" noProof="0"/>
            </a:br>
            <a:r>
              <a:rPr lang="en-GB" noProof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Lorem Ipsum</a:t>
            </a:r>
            <a:br>
              <a:rPr lang="en-GB" noProof="0"/>
            </a:br>
            <a:r>
              <a:rPr lang="en-GB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DA2824F-ABB3-4DD3-93C0-EBC2D8DEE1F5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0320" y="6351393"/>
            <a:ext cx="273050" cy="269875"/>
          </a:xfrm>
        </p:spPr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6837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n-GB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B83C80D3-A338-4A4F-80D2-978975A22C8D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95CBEC59-7FF9-4688-98DF-89832A0C902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 rtlCol="0"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800" y="93464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0405" y="6444169"/>
            <a:ext cx="273050" cy="26987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CBEC59-7FF9-4688-98DF-89832A0C902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63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en-GB" noProof="0"/>
              <a:t>PICTURE</a:t>
            </a:r>
            <a:br>
              <a:rPr lang="en-GB" noProof="0"/>
            </a:br>
            <a:r>
              <a:rPr lang="en-GB" noProof="0"/>
              <a:t>WITH</a:t>
            </a:r>
            <a:br>
              <a:rPr lang="en-GB" noProof="0"/>
            </a:br>
            <a:r>
              <a:rPr lang="en-GB" noProof="0"/>
              <a:t>CAPTION</a:t>
            </a:r>
            <a:br>
              <a:rPr lang="en-GB" noProof="0"/>
            </a:br>
            <a:r>
              <a:rPr lang="en-GB" noProof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EC5F85-9C1B-4EC8-942F-8544A08E0214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87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rtlCol="0"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en-GB" noProof="0"/>
              <a:t>SECTION DIVIDER SLIDE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31A7E-0CAA-4504-99D4-6ECAB75DE338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0405" y="6444169"/>
            <a:ext cx="273050" cy="26987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95CBEC59-7FF9-4688-98DF-89832A0C9025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68823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8858FF-380F-44F1-8D04-317455D2C8B8}" type="datetime1">
              <a:rPr lang="en-GB" noProof="0" smtClean="0"/>
              <a:t>28/06/2023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GB" noProof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 noChangeArrowheads="1"/>
          </p:cNvSpPr>
          <p:nvPr/>
        </p:nvSpPr>
        <p:spPr bwMode="auto">
          <a:xfrm>
            <a:off x="0" y="904875"/>
            <a:ext cx="284163" cy="703263"/>
          </a:xfrm>
          <a:prstGeom prst="rect">
            <a:avLst/>
          </a:prstGeom>
          <a:solidFill>
            <a:srgbClr val="0F80C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/>
          <a:lstStyle/>
          <a:p>
            <a:pPr algn="ctr" hangingPunct="0"/>
            <a:endParaRPr lang="en-US" sz="1800" b="0" dirty="0"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1027" name="Shape 4"/>
          <p:cNvSpPr>
            <a:spLocks noGrp="1"/>
          </p:cNvSpPr>
          <p:nvPr>
            <p:ph type="title"/>
          </p:nvPr>
        </p:nvSpPr>
        <p:spPr bwMode="auto">
          <a:xfrm>
            <a:off x="444500" y="904875"/>
            <a:ext cx="10515600" cy="754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Title Text</a:t>
            </a:r>
          </a:p>
        </p:txBody>
      </p:sp>
      <p:sp>
        <p:nvSpPr>
          <p:cNvPr id="1028" name="Shape 5"/>
          <p:cNvSpPr>
            <a:spLocks noGrp="1"/>
          </p:cNvSpPr>
          <p:nvPr>
            <p:ph type="body" idx="1"/>
          </p:nvPr>
        </p:nvSpPr>
        <p:spPr bwMode="auto">
          <a:xfrm>
            <a:off x="444500" y="1901825"/>
            <a:ext cx="5064125" cy="43513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C572A759-6A51-4108-AA02-DFA0A04FC94B}">
              <ma14:wrappingTextBox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Body Level One</a:t>
            </a:r>
          </a:p>
          <a:p>
            <a:pPr lvl="1"/>
            <a:r>
              <a:rPr lang="en-US" dirty="0">
                <a:sym typeface="Arial" charset="0"/>
              </a:rPr>
              <a:t>Body Level Two</a:t>
            </a:r>
          </a:p>
          <a:p>
            <a:pPr lvl="2"/>
            <a:r>
              <a:rPr lang="en-US" dirty="0">
                <a:sym typeface="Arial" charset="0"/>
              </a:rPr>
              <a:t>Body Level Three</a:t>
            </a:r>
          </a:p>
          <a:p>
            <a:pPr lvl="3"/>
            <a:r>
              <a:rPr lang="en-US" dirty="0">
                <a:sym typeface="Arial" charset="0"/>
              </a:rPr>
              <a:t>Body Level Four</a:t>
            </a:r>
          </a:p>
          <a:p>
            <a:pPr lvl="4"/>
            <a:r>
              <a:rPr lang="en-US" dirty="0">
                <a:sym typeface="Arial" charset="0"/>
              </a:rPr>
              <a:t>Body Level Five</a:t>
            </a:r>
          </a:p>
        </p:txBody>
      </p:sp>
      <p:sp>
        <p:nvSpPr>
          <p:cNvPr id="1029" name="Shape 6"/>
          <p:cNvSpPr>
            <a:spLocks noGrp="1"/>
          </p:cNvSpPr>
          <p:nvPr>
            <p:ph type="sldNum" sz="quarter" idx="2"/>
          </p:nvPr>
        </p:nvSpPr>
        <p:spPr bwMode="auto">
          <a:xfrm>
            <a:off x="8464550" y="6221413"/>
            <a:ext cx="273050" cy="26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  <a:spAutoFit/>
          </a:bodyPr>
          <a:lstStyle>
            <a:lvl1pPr algn="r" hangingPunct="0">
              <a:defRPr sz="1200" b="0">
                <a:solidFill>
                  <a:srgbClr val="888888"/>
                </a:solidFill>
                <a:latin typeface="Calibri" charset="0"/>
                <a:cs typeface="Calibri" charset="0"/>
                <a:sym typeface="Calibri" charset="0"/>
              </a:defRPr>
            </a:lvl1pPr>
          </a:lstStyle>
          <a:p>
            <a:fld id="{95CBEC59-7FF9-4688-98DF-89832A0C902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1015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649" r:id="rId11"/>
    <p:sldLayoutId id="2147483659" r:id="rId12"/>
    <p:sldLayoutId id="2147483660" r:id="rId13"/>
    <p:sldLayoutId id="2147483661" r:id="rId14"/>
    <p:sldLayoutId id="2147483650" r:id="rId15"/>
    <p:sldLayoutId id="2147483663" r:id="rId16"/>
    <p:sldLayoutId id="2147483664" r:id="rId17"/>
    <p:sldLayoutId id="2147483665" r:id="rId18"/>
    <p:sldLayoutId id="2147483666" r:id="rId19"/>
    <p:sldLayoutId id="2147483651" r:id="rId20"/>
    <p:sldLayoutId id="2147483670" r:id="rId21"/>
    <p:sldLayoutId id="2147483668" r:id="rId22"/>
    <p:sldLayoutId id="2147483671" r:id="rId23"/>
    <p:sldLayoutId id="2147483669" r:id="rId24"/>
    <p:sldLayoutId id="2147483653" r:id="rId25"/>
    <p:sldLayoutId id="2147483672" r:id="rId26"/>
    <p:sldLayoutId id="2147483673" r:id="rId27"/>
    <p:sldLayoutId id="2147483674" r:id="rId28"/>
    <p:sldLayoutId id="2147483676" r:id="rId29"/>
    <p:sldLayoutId id="2147483677" r:id="rId30"/>
    <p:sldLayoutId id="2147483679" r:id="rId31"/>
    <p:sldLayoutId id="2147483681" r:id="rId32"/>
    <p:sldLayoutId id="2147483654" r:id="rId33"/>
    <p:sldLayoutId id="2147483682" r:id="rId34"/>
    <p:sldLayoutId id="2147483683" r:id="rId35"/>
    <p:sldLayoutId id="2147483684" r:id="rId36"/>
    <p:sldLayoutId id="2147483685" r:id="rId37"/>
    <p:sldLayoutId id="2147483657" r:id="rId38"/>
    <p:sldLayoutId id="2147483686" r:id="rId39"/>
    <p:sldLayoutId id="2147483688" r:id="rId40"/>
    <p:sldLayoutId id="2147483656" r:id="rId41"/>
    <p:sldLayoutId id="2147483690" r:id="rId42"/>
    <p:sldLayoutId id="2147483691" r:id="rId43"/>
    <p:sldLayoutId id="2147483692" r:id="rId44"/>
    <p:sldLayoutId id="2147483697" r:id="rId45"/>
    <p:sldLayoutId id="2147483658" r:id="rId46"/>
    <p:sldLayoutId id="2147483693" r:id="rId47"/>
    <p:sldLayoutId id="2147483694" r:id="rId48"/>
    <p:sldLayoutId id="2147483695" r:id="rId49"/>
    <p:sldLayoutId id="2147483696" r:id="rId50"/>
  </p:sldLayoutIdLst>
  <p:transition spd="med"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/>
          <a:ea typeface="ＭＳ Ｐゴシック" charset="0"/>
          <a:cs typeface="Arial"/>
          <a:sym typeface="Arial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/>
          <a:ea typeface="ＭＳ Ｐゴシック" charset="0"/>
          <a:cs typeface="Arial"/>
          <a:sym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/>
          <a:ea typeface="ＭＳ Ｐゴシック" charset="0"/>
          <a:cs typeface="Arial"/>
          <a:sym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/>
          <a:ea typeface="ＭＳ Ｐゴシック" charset="0"/>
          <a:cs typeface="Arial"/>
          <a:sym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/>
          <a:ea typeface="ＭＳ Ｐゴシック" charset="0"/>
          <a:cs typeface="Arial"/>
          <a:sym typeface="Arial" charset="0"/>
        </a:defRPr>
      </a:lvl5pPr>
      <a:lvl6pPr marL="0" marR="0" indent="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SzPct val="100000"/>
        <a:buFont typeface="Helvetica" charset="0"/>
        <a:buChar char="–"/>
        <a:defRPr sz="2800">
          <a:solidFill>
            <a:schemeClr val="bg1"/>
          </a:solidFill>
          <a:latin typeface="Arial"/>
          <a:ea typeface="ＭＳ Ｐゴシック" charset="0"/>
          <a:cs typeface="Arial"/>
          <a:sym typeface="Arial" charset="0"/>
        </a:defRPr>
      </a:lvl1pPr>
      <a:lvl2pPr marL="723900" indent="-2667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SzPct val="100000"/>
        <a:buFont typeface="Helvetica" charset="0"/>
        <a:buChar char="•"/>
        <a:defRPr sz="2800">
          <a:solidFill>
            <a:schemeClr val="bg1"/>
          </a:solidFill>
          <a:latin typeface="Arial"/>
          <a:ea typeface="Arial"/>
          <a:cs typeface="Arial"/>
          <a:sym typeface="Arial" charset="0"/>
        </a:defRPr>
      </a:lvl2pPr>
      <a:lvl3pPr marL="1233488" indent="-319088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SzPct val="100000"/>
        <a:buFont typeface="Helvetica" charset="0"/>
        <a:buChar char="•"/>
        <a:defRPr sz="2800">
          <a:solidFill>
            <a:schemeClr val="bg1"/>
          </a:solidFill>
          <a:latin typeface="Arial"/>
          <a:ea typeface="Arial"/>
          <a:cs typeface="Arial"/>
          <a:sym typeface="Arial" charset="0"/>
        </a:defRPr>
      </a:lvl3pPr>
      <a:lvl4pPr marL="1727200" indent="-355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SzPct val="100000"/>
        <a:buFont typeface="Helvetica" charset="0"/>
        <a:buChar char="•"/>
        <a:defRPr sz="2800">
          <a:solidFill>
            <a:schemeClr val="bg1"/>
          </a:solidFill>
          <a:latin typeface="Arial"/>
          <a:ea typeface="Arial"/>
          <a:cs typeface="Arial"/>
          <a:sym typeface="Arial" charset="0"/>
        </a:defRPr>
      </a:lvl4pPr>
      <a:lvl5pPr marL="2184400" indent="-355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SzPct val="100000"/>
        <a:buFont typeface="Helvetica" charset="0"/>
        <a:buChar char="•"/>
        <a:defRPr sz="2800">
          <a:solidFill>
            <a:schemeClr val="bg1"/>
          </a:solidFill>
          <a:latin typeface="Arial"/>
          <a:ea typeface="Arial"/>
          <a:cs typeface="Arial"/>
          <a:sym typeface="Arial" charset="0"/>
        </a:defRPr>
      </a:lvl5pPr>
      <a:lvl6pPr marL="26416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5" Type="http://schemas.openxmlformats.org/officeDocument/2006/relationships/hyperlink" Target="https://zencoder.support.brightcove.com/general-information/overview-context-aware-encoding.html" TargetMode="External"/><Relationship Id="rId4" Type="http://schemas.openxmlformats.org/officeDocument/2006/relationships/hyperlink" Target="https://www.brightcove.com/en/products/zencode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43.png"/><Relationship Id="rId4" Type="http://schemas.openxmlformats.org/officeDocument/2006/relationships/hyperlink" Target="mailto:Nabajeet.Barman@kingston.ac.u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video" Target="../media/media1.mp4"/><Relationship Id="rId7" Type="http://schemas.openxmlformats.org/officeDocument/2006/relationships/image" Target="../media/image30.jpg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979" y="2372639"/>
            <a:ext cx="11494124" cy="1613591"/>
          </a:xfrm>
        </p:spPr>
        <p:txBody>
          <a:bodyPr rtlCol="0" anchor="b">
            <a:noAutofit/>
          </a:bodyPr>
          <a:lstStyle/>
          <a:p>
            <a:pPr algn="ctr" rtl="0"/>
            <a:r>
              <a:rPr lang="en-GB" sz="4800" dirty="0">
                <a:solidFill>
                  <a:schemeClr val="bg1"/>
                </a:solidFill>
              </a:rPr>
              <a:t>A Subjective Dataset for Multi-Screen Video Streaming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438" y="4766010"/>
            <a:ext cx="10109123" cy="1243119"/>
          </a:xfrm>
        </p:spPr>
        <p:txBody>
          <a:bodyPr rtlCol="0">
            <a:normAutofit fontScale="92500" lnSpcReduction="10000"/>
          </a:bodyPr>
          <a:lstStyle/>
          <a:p>
            <a:pPr algn="ctr" rtl="0"/>
            <a:r>
              <a:rPr lang="en-GB" sz="2800" b="0" u="sng" dirty="0">
                <a:solidFill>
                  <a:schemeClr val="bg1"/>
                </a:solidFill>
              </a:rPr>
              <a:t>Nabajeet Barman</a:t>
            </a:r>
            <a:r>
              <a:rPr lang="en-GB" sz="2800" b="0" baseline="30000" dirty="0">
                <a:solidFill>
                  <a:schemeClr val="bg1"/>
                </a:solidFill>
              </a:rPr>
              <a:t>§*</a:t>
            </a:r>
            <a:r>
              <a:rPr lang="en-GB" sz="2800" b="0" dirty="0">
                <a:solidFill>
                  <a:schemeClr val="bg1"/>
                </a:solidFill>
              </a:rPr>
              <a:t>, </a:t>
            </a:r>
            <a:r>
              <a:rPr lang="en-GB" sz="2800" b="0" dirty="0" err="1">
                <a:solidFill>
                  <a:schemeClr val="bg1"/>
                </a:solidFill>
              </a:rPr>
              <a:t>Yuriy</a:t>
            </a:r>
            <a:r>
              <a:rPr lang="en-GB" sz="2800" b="0" dirty="0">
                <a:solidFill>
                  <a:schemeClr val="bg1"/>
                </a:solidFill>
              </a:rPr>
              <a:t> Reznik</a:t>
            </a:r>
            <a:r>
              <a:rPr lang="en-GB" sz="2800" b="0" baseline="30000" dirty="0">
                <a:solidFill>
                  <a:schemeClr val="bg1"/>
                </a:solidFill>
              </a:rPr>
              <a:t>‡</a:t>
            </a:r>
            <a:r>
              <a:rPr lang="en-GB" sz="2800" b="0" dirty="0">
                <a:solidFill>
                  <a:schemeClr val="bg1"/>
                </a:solidFill>
              </a:rPr>
              <a:t> and Maria Martini</a:t>
            </a:r>
            <a:r>
              <a:rPr lang="en-GB" sz="2800" b="0" baseline="30000" dirty="0">
                <a:solidFill>
                  <a:schemeClr val="bg1"/>
                </a:solidFill>
              </a:rPr>
              <a:t>§</a:t>
            </a:r>
          </a:p>
          <a:p>
            <a:pPr algn="ctr" rtl="0"/>
            <a:r>
              <a:rPr lang="en-GB" sz="2400" b="0" baseline="30000" dirty="0">
                <a:solidFill>
                  <a:schemeClr val="bg1"/>
                </a:solidFill>
              </a:rPr>
              <a:t>§</a:t>
            </a:r>
            <a:r>
              <a:rPr lang="en-GB" sz="2400" b="0" dirty="0">
                <a:solidFill>
                  <a:schemeClr val="bg1"/>
                </a:solidFill>
              </a:rPr>
              <a:t>Kingston University, London </a:t>
            </a:r>
          </a:p>
          <a:p>
            <a:pPr algn="ctr" rtl="0"/>
            <a:r>
              <a:rPr lang="en-GB" sz="2400" b="0" baseline="30000" dirty="0">
                <a:solidFill>
                  <a:schemeClr val="bg1"/>
                </a:solidFill>
              </a:rPr>
              <a:t>‡ </a:t>
            </a:r>
            <a:r>
              <a:rPr lang="en-GB" sz="2400" b="0" dirty="0">
                <a:solidFill>
                  <a:schemeClr val="bg1"/>
                </a:solidFill>
              </a:rPr>
              <a:t>Brightcove Inc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A736E5E-8819-034A-1AA6-2415DA23B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t="3366" r="24073" b="3366"/>
          <a:stretch/>
        </p:blipFill>
        <p:spPr bwMode="auto">
          <a:xfrm>
            <a:off x="372979" y="-9926"/>
            <a:ext cx="1386190" cy="136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ightcove Launches 'Ad Monetization' Service for Media Clients,  Establishes Global Advertising Operations Team">
            <a:extLst>
              <a:ext uri="{FF2B5EF4-FFF2-40B4-BE49-F238E27FC236}">
                <a16:creationId xmlns:a16="http://schemas.microsoft.com/office/drawing/2014/main" id="{58D5053A-51F5-D809-05B7-80F6EC396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t="11351" r="3030" b="13962"/>
          <a:stretch/>
        </p:blipFill>
        <p:spPr bwMode="auto">
          <a:xfrm>
            <a:off x="9047585" y="29964"/>
            <a:ext cx="3144415" cy="71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F7553A-EADD-B95F-33B1-3EEAB51714B9}"/>
              </a:ext>
            </a:extLst>
          </p:cNvPr>
          <p:cNvSpPr txBox="1"/>
          <p:nvPr/>
        </p:nvSpPr>
        <p:spPr>
          <a:xfrm>
            <a:off x="2952395" y="6488668"/>
            <a:ext cx="6648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solidFill>
                  <a:schemeClr val="bg1"/>
                </a:solidFill>
              </a:rPr>
              <a:t>*This work was done in part when first author was at Brightcove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23F510-D7A5-7455-8FC7-512C428EE91C}"/>
              </a:ext>
            </a:extLst>
          </p:cNvPr>
          <p:cNvSpPr txBox="1"/>
          <p:nvPr/>
        </p:nvSpPr>
        <p:spPr>
          <a:xfrm>
            <a:off x="4382937" y="388371"/>
            <a:ext cx="220620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fontAlgn="base">
              <a:spcBef>
                <a:spcPts val="1800"/>
              </a:spcBef>
            </a:pPr>
            <a:r>
              <a:rPr lang="en-GB" sz="1800" b="0" dirty="0">
                <a:solidFill>
                  <a:schemeClr val="bg1"/>
                </a:solidFill>
              </a:rPr>
              <a:t>June 26-30,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079B2-1264-CFCF-766F-39F540BADFBF}"/>
              </a:ext>
            </a:extLst>
          </p:cNvPr>
          <p:cNvSpPr txBox="1"/>
          <p:nvPr/>
        </p:nvSpPr>
        <p:spPr>
          <a:xfrm>
            <a:off x="3144416" y="52655"/>
            <a:ext cx="46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0" u="none" strike="noStrike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VQEG Spring Meeting 2023</a:t>
            </a:r>
          </a:p>
        </p:txBody>
      </p:sp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39" y="950119"/>
            <a:ext cx="10515600" cy="646331"/>
          </a:xfrm>
        </p:spPr>
        <p:txBody>
          <a:bodyPr rtlCol="0"/>
          <a:lstStyle/>
          <a:p>
            <a:pPr rtl="0"/>
            <a:r>
              <a:rPr lang="en-GB" dirty="0"/>
              <a:t>Summary of Video Encoding Settings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1759" y="6187538"/>
            <a:ext cx="2743200" cy="365125"/>
          </a:xfrm>
        </p:spPr>
        <p:txBody>
          <a:bodyPr rtlCol="0"/>
          <a:lstStyle/>
          <a:p>
            <a:pPr rtl="0"/>
            <a:fld id="{95CBEC59-7FF9-4688-98DF-89832A0C9025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7464B0A-8B41-D759-260F-0B87E155B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484719"/>
              </p:ext>
            </p:extLst>
          </p:nvPr>
        </p:nvGraphicFramePr>
        <p:xfrm>
          <a:off x="1780073" y="1920338"/>
          <a:ext cx="8128000" cy="37795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323772">
                  <a:extLst>
                    <a:ext uri="{9D8B030D-6E8A-4147-A177-3AD203B41FA5}">
                      <a16:colId xmlns:a16="http://schemas.microsoft.com/office/drawing/2014/main" val="2772549787"/>
                    </a:ext>
                  </a:extLst>
                </a:gridCol>
                <a:gridCol w="4804228">
                  <a:extLst>
                    <a:ext uri="{9D8B030D-6E8A-4147-A177-3AD203B41FA5}">
                      <a16:colId xmlns:a16="http://schemas.microsoft.com/office/drawing/2014/main" val="33291830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0000"/>
                          </a:solidFill>
                          <a:effectLst/>
                        </a:rPr>
                        <a:t>Parameter </a:t>
                      </a:r>
                      <a:endParaRPr lang="en-GB" sz="72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0000"/>
                          </a:solidFill>
                          <a:effectLst/>
                        </a:rPr>
                        <a:t>Value</a:t>
                      </a:r>
                      <a:endParaRPr lang="en-GB" sz="72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37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0000"/>
                          </a:solidFill>
                          <a:effectLst/>
                        </a:rPr>
                        <a:t>Duration </a:t>
                      </a:r>
                      <a:endParaRPr lang="en-GB" sz="60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0000"/>
                          </a:solidFill>
                          <a:effectLst/>
                        </a:rPr>
                        <a:t>5 sec</a:t>
                      </a:r>
                      <a:endParaRPr lang="en-GB" sz="6000"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0822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0000"/>
                          </a:solidFill>
                          <a:effectLst/>
                        </a:rPr>
                        <a:t>Resolution </a:t>
                      </a:r>
                      <a:endParaRPr lang="en-GB" sz="60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0000"/>
                          </a:solidFill>
                          <a:effectLst/>
                        </a:rPr>
                        <a:t>1080p, 720p, 540p</a:t>
                      </a:r>
                      <a:endParaRPr lang="en-GB" sz="6000"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6247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0000"/>
                          </a:solidFill>
                          <a:effectLst/>
                        </a:rPr>
                        <a:t>Dynamic Range </a:t>
                      </a:r>
                      <a:endParaRPr lang="en-GB" sz="60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0000"/>
                          </a:solidFill>
                          <a:effectLst/>
                        </a:rPr>
                        <a:t>SDR (BT.709)</a:t>
                      </a:r>
                      <a:endParaRPr lang="en-GB" sz="60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449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0000"/>
                          </a:solidFill>
                          <a:effectLst/>
                        </a:rPr>
                        <a:t>Framerate </a:t>
                      </a:r>
                      <a:endParaRPr lang="en-GB" sz="600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0000"/>
                          </a:solidFill>
                          <a:effectLst/>
                        </a:rPr>
                        <a:t>60</a:t>
                      </a:r>
                      <a:endParaRPr lang="en-GB" sz="60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7147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0000"/>
                          </a:solidFill>
                          <a:effectLst/>
                        </a:rPr>
                        <a:t>Encoder </a:t>
                      </a:r>
                      <a:endParaRPr lang="en-GB" sz="600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rgbClr val="000000"/>
                          </a:solidFill>
                          <a:effectLst/>
                        </a:rPr>
                        <a:t>Zencoder</a:t>
                      </a:r>
                      <a:r>
                        <a:rPr lang="en-GB" sz="2400" b="0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635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0000"/>
                          </a:solidFill>
                          <a:effectLst/>
                        </a:rPr>
                        <a:t>Encoding Mode </a:t>
                      </a:r>
                      <a:endParaRPr lang="en-GB" sz="600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0000"/>
                          </a:solidFill>
                          <a:effectLst/>
                        </a:rPr>
                        <a:t>Brightcove’s CAE</a:t>
                      </a:r>
                      <a:r>
                        <a:rPr lang="en-GB" sz="2400" b="0" baseline="30000" dirty="0">
                          <a:solidFill>
                            <a:srgbClr val="000000"/>
                          </a:solidFill>
                          <a:effectLst/>
                        </a:rPr>
                        <a:t>‡</a:t>
                      </a:r>
                      <a:endParaRPr lang="en-GB" sz="6000" baseline="300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1863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000000"/>
                          </a:solidFill>
                          <a:effectLst/>
                        </a:rPr>
                        <a:t>Codec/Profile </a:t>
                      </a:r>
                      <a:endParaRPr lang="en-GB" sz="600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0000"/>
                          </a:solidFill>
                          <a:effectLst/>
                        </a:rPr>
                        <a:t>HEVC (Profile: Main)</a:t>
                      </a:r>
                      <a:endParaRPr lang="en-GB" sz="60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81735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CA6009-6F2E-5056-6FC4-AEB633E55100}"/>
              </a:ext>
            </a:extLst>
          </p:cNvPr>
          <p:cNvSpPr txBox="1"/>
          <p:nvPr/>
        </p:nvSpPr>
        <p:spPr>
          <a:xfrm>
            <a:off x="810208" y="6027576"/>
            <a:ext cx="1027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baseline="30000" dirty="0">
                <a:solidFill>
                  <a:srgbClr val="000000"/>
                </a:solidFill>
                <a:effectLst/>
                <a:latin typeface="NimbusRomNo9L-Regu"/>
                <a:hlinkClick r:id="rId4"/>
              </a:rPr>
              <a:t>§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  <a:hlinkClick r:id="rId4"/>
              </a:rPr>
              <a:t>https://www.brightcove.com/en/products/zencoder/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 </a:t>
            </a:r>
          </a:p>
          <a:p>
            <a:r>
              <a:rPr lang="en-GB" sz="1800" b="0" baseline="30000" dirty="0">
                <a:solidFill>
                  <a:schemeClr val="bg1"/>
                </a:solidFill>
                <a:effectLst/>
              </a:rPr>
              <a:t>‡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  <a:hlinkClick r:id="rId5"/>
              </a:rPr>
              <a:t>https://zencoder.support.brightcove.com/general-information/overview-context-aware-encoding.html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NimbusRomNo9L-Regu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784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03" y="714604"/>
            <a:ext cx="6582343" cy="1085390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en-GB" dirty="0"/>
              <a:t>Subjective Test Lab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spcAft>
                  <a:spcPts val="600"/>
                </a:spcAft>
              </a:pPr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623C2-43E2-ADB6-D67B-F61CB6EE7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128" b="12154"/>
          <a:stretch/>
        </p:blipFill>
        <p:spPr>
          <a:xfrm>
            <a:off x="767891" y="1479051"/>
            <a:ext cx="3402175" cy="466434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3ECAD-11E3-8C6C-10D9-1581768284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35" b="12154"/>
          <a:stretch/>
        </p:blipFill>
        <p:spPr>
          <a:xfrm>
            <a:off x="4538612" y="1558213"/>
            <a:ext cx="7584687" cy="440046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2386DA-09D5-023E-BF61-FC1A9D604EC9}"/>
              </a:ext>
            </a:extLst>
          </p:cNvPr>
          <p:cNvSpPr txBox="1"/>
          <p:nvPr/>
        </p:nvSpPr>
        <p:spPr>
          <a:xfrm>
            <a:off x="1346480" y="6187538"/>
            <a:ext cx="2059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(a) Schematic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1066A-5B44-7825-5130-2B2015D24255}"/>
              </a:ext>
            </a:extLst>
          </p:cNvPr>
          <p:cNvSpPr txBox="1"/>
          <p:nvPr/>
        </p:nvSpPr>
        <p:spPr>
          <a:xfrm>
            <a:off x="7808438" y="6187538"/>
            <a:ext cx="1490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(b) Actual</a:t>
            </a:r>
          </a:p>
        </p:txBody>
      </p:sp>
    </p:spTree>
    <p:extLst>
      <p:ext uri="{BB962C8B-B14F-4D97-AF65-F5344CB8AC3E}">
        <p14:creationId xmlns:p14="http://schemas.microsoft.com/office/powerpoint/2010/main" val="795505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0395-515C-ECCB-176B-7D5CB0AB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83" y="935020"/>
            <a:ext cx="10515600" cy="754063"/>
          </a:xfrm>
        </p:spPr>
        <p:txBody>
          <a:bodyPr/>
          <a:lstStyle/>
          <a:p>
            <a:r>
              <a:rPr lang="en-GB" dirty="0"/>
              <a:t>Test 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584B2-0772-3A51-2DFE-B3680A7F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257D7-78AE-9BE4-0B00-FC9638370A92}"/>
              </a:ext>
            </a:extLst>
          </p:cNvPr>
          <p:cNvSpPr txBox="1"/>
          <p:nvPr/>
        </p:nvSpPr>
        <p:spPr>
          <a:xfrm>
            <a:off x="257583" y="1916859"/>
            <a:ext cx="10511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chemeClr val="bg1"/>
                </a:solidFill>
              </a:rPr>
              <a:t>Rating: ACR 1-5 </a:t>
            </a:r>
          </a:p>
          <a:p>
            <a:endParaRPr lang="en-GB" sz="2400" b="0" dirty="0">
              <a:solidFill>
                <a:schemeClr val="bg1"/>
              </a:solidFill>
            </a:endParaRPr>
          </a:p>
          <a:p>
            <a:r>
              <a:rPr lang="en-GB" sz="2400" b="0" dirty="0">
                <a:solidFill>
                  <a:schemeClr val="bg1"/>
                </a:solidFill>
              </a:rPr>
              <a:t>Training Session</a:t>
            </a:r>
          </a:p>
          <a:p>
            <a:endParaRPr lang="en-GB" sz="2400" b="0" dirty="0">
              <a:solidFill>
                <a:schemeClr val="bg1"/>
              </a:solidFill>
            </a:endParaRPr>
          </a:p>
          <a:p>
            <a:r>
              <a:rPr lang="en-GB" sz="2400" b="0" dirty="0">
                <a:solidFill>
                  <a:schemeClr val="bg1"/>
                </a:solidFill>
              </a:rPr>
              <a:t>Test Session</a:t>
            </a:r>
          </a:p>
          <a:p>
            <a:endParaRPr lang="en-GB" sz="2400" b="0" dirty="0">
              <a:solidFill>
                <a:schemeClr val="bg1"/>
              </a:solidFill>
            </a:endParaRPr>
          </a:p>
          <a:p>
            <a:r>
              <a:rPr lang="en-GB" sz="2400" b="0" dirty="0">
                <a:solidFill>
                  <a:schemeClr val="bg1"/>
                </a:solidFill>
              </a:rPr>
              <a:t>	Self-paced</a:t>
            </a:r>
          </a:p>
          <a:p>
            <a:r>
              <a:rPr lang="en-GB" sz="2400" b="0" dirty="0">
                <a:solidFill>
                  <a:schemeClr val="bg1"/>
                </a:solidFill>
              </a:rPr>
              <a:t>	Playback using VLC, full screen mode</a:t>
            </a:r>
          </a:p>
          <a:p>
            <a:r>
              <a:rPr lang="en-GB" sz="2400" b="0" dirty="0">
                <a:solidFill>
                  <a:schemeClr val="bg1"/>
                </a:solidFill>
              </a:rPr>
              <a:t>	Repetition Allowed</a:t>
            </a:r>
          </a:p>
        </p:txBody>
      </p:sp>
    </p:spTree>
    <p:extLst>
      <p:ext uri="{BB962C8B-B14F-4D97-AF65-F5344CB8AC3E}">
        <p14:creationId xmlns:p14="http://schemas.microsoft.com/office/powerpoint/2010/main" val="213340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78" y="904875"/>
            <a:ext cx="10515600" cy="754063"/>
          </a:xfrm>
        </p:spPr>
        <p:txBody>
          <a:bodyPr wrap="square" rtlCol="0" anchor="t">
            <a:normAutofit/>
          </a:bodyPr>
          <a:lstStyle/>
          <a:p>
            <a:pPr rtl="0"/>
            <a:r>
              <a:rPr lang="en-GB" dirty="0"/>
              <a:t>Test Participants Demographics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F3780-DB19-16DC-8306-1EF314475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79" y="2256315"/>
            <a:ext cx="11715264" cy="3133832"/>
          </a:xfrm>
          <a:prstGeom prst="rect">
            <a:avLst/>
          </a:prstGeom>
          <a:noFill/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7263E5B-9366-925A-96BB-86987245FA3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en-GB" noProof="0" dirty="0"/>
              <a:t>Title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64550" y="6221413"/>
            <a:ext cx="273050" cy="269875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95CBEC59-7FF9-4688-98DF-89832A0C9025}" type="slidenum">
              <a:rPr lang="en-GB" sz="3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GB" sz="300"/>
          </a:p>
        </p:txBody>
      </p:sp>
    </p:spTree>
    <p:extLst>
      <p:ext uri="{BB962C8B-B14F-4D97-AF65-F5344CB8AC3E}">
        <p14:creationId xmlns:p14="http://schemas.microsoft.com/office/powerpoint/2010/main" val="1047910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spcAft>
                  <a:spcPts val="600"/>
                </a:spcAft>
              </a:pPr>
              <a:t>14</a:t>
            </a:fld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9E25276-408E-C188-AE63-2902C7FCE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89" y="82633"/>
            <a:ext cx="9289965" cy="6168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1D3650-87A5-3B28-9EB8-44AB6A7C2873}"/>
              </a:ext>
            </a:extLst>
          </p:cNvPr>
          <p:cNvSpPr txBox="1"/>
          <p:nvPr/>
        </p:nvSpPr>
        <p:spPr>
          <a:xfrm>
            <a:off x="2368061" y="6390727"/>
            <a:ext cx="745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MOS (with 95% confidence interval) for all 540p Sequences</a:t>
            </a:r>
          </a:p>
        </p:txBody>
      </p:sp>
    </p:spTree>
    <p:extLst>
      <p:ext uri="{BB962C8B-B14F-4D97-AF65-F5344CB8AC3E}">
        <p14:creationId xmlns:p14="http://schemas.microsoft.com/office/powerpoint/2010/main" val="231156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spcAft>
                  <a:spcPts val="600"/>
                </a:spcAft>
              </a:pPr>
              <a:t>15</a:t>
            </a:fld>
            <a:endParaRPr lang="en-GB"/>
          </a:p>
        </p:txBody>
      </p:sp>
      <p:pic>
        <p:nvPicPr>
          <p:cNvPr id="7" name="Picture 6" descr="A picture containing text, screenshot, colorfulness&#10;&#10;Description automatically generated">
            <a:extLst>
              <a:ext uri="{FF2B5EF4-FFF2-40B4-BE49-F238E27FC236}">
                <a16:creationId xmlns:a16="http://schemas.microsoft.com/office/drawing/2014/main" id="{5C064861-668A-F7BC-9D1B-1AF521C1A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83" y="169133"/>
            <a:ext cx="9222792" cy="6090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29B992-F728-275F-9BCC-C8005B5A08A8}"/>
              </a:ext>
            </a:extLst>
          </p:cNvPr>
          <p:cNvSpPr txBox="1"/>
          <p:nvPr/>
        </p:nvSpPr>
        <p:spPr>
          <a:xfrm>
            <a:off x="2368061" y="6390727"/>
            <a:ext cx="745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MOS (with 95% confidence interval) for all 720p Sequences</a:t>
            </a:r>
          </a:p>
        </p:txBody>
      </p:sp>
    </p:spTree>
    <p:extLst>
      <p:ext uri="{BB962C8B-B14F-4D97-AF65-F5344CB8AC3E}">
        <p14:creationId xmlns:p14="http://schemas.microsoft.com/office/powerpoint/2010/main" val="1860649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spcAft>
                  <a:spcPts val="600"/>
                </a:spcAft>
              </a:pPr>
              <a:t>16</a:t>
            </a:fld>
            <a:endParaRPr lang="en-GB"/>
          </a:p>
        </p:txBody>
      </p:sp>
      <p:pic>
        <p:nvPicPr>
          <p:cNvPr id="8" name="Picture 7" descr="A picture containing text, colorfulness, line, pencil&#10;&#10;Description automatically generated">
            <a:extLst>
              <a:ext uri="{FF2B5EF4-FFF2-40B4-BE49-F238E27FC236}">
                <a16:creationId xmlns:a16="http://schemas.microsoft.com/office/drawing/2014/main" id="{5C49C24D-5FED-1715-97F4-68067AD33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326" y="233385"/>
            <a:ext cx="9150949" cy="6097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5D0259-28E8-DA01-F5D5-2108FA3E8ADD}"/>
              </a:ext>
            </a:extLst>
          </p:cNvPr>
          <p:cNvSpPr txBox="1"/>
          <p:nvPr/>
        </p:nvSpPr>
        <p:spPr>
          <a:xfrm>
            <a:off x="2368061" y="6390727"/>
            <a:ext cx="745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MOS (with 95% confidence interval) for all 1080p Sequences</a:t>
            </a:r>
          </a:p>
        </p:txBody>
      </p:sp>
    </p:spTree>
    <p:extLst>
      <p:ext uri="{BB962C8B-B14F-4D97-AF65-F5344CB8AC3E}">
        <p14:creationId xmlns:p14="http://schemas.microsoft.com/office/powerpoint/2010/main" val="3016797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579599-D3EC-E9B0-38C8-D90E1D9E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20" y="763675"/>
            <a:ext cx="11117020" cy="1066729"/>
          </a:xfrm>
        </p:spPr>
        <p:txBody>
          <a:bodyPr rtlCol="0" anchor="ctr">
            <a:normAutofit/>
          </a:bodyPr>
          <a:lstStyle/>
          <a:p>
            <a:pPr rtl="0"/>
            <a:r>
              <a:rPr lang="en-GB" dirty="0"/>
              <a:t>MOS Plots –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9328" y="6413918"/>
            <a:ext cx="273050" cy="269875"/>
          </a:xfrm>
        </p:spPr>
        <p:txBody>
          <a:bodyPr rtlCol="0"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98F51-CCAF-2BB6-7F13-EB4E6028FA1A}"/>
              </a:ext>
            </a:extLst>
          </p:cNvPr>
          <p:cNvSpPr txBox="1"/>
          <p:nvPr/>
        </p:nvSpPr>
        <p:spPr>
          <a:xfrm>
            <a:off x="238632" y="1716763"/>
            <a:ext cx="119533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bg1"/>
                </a:solidFill>
              </a:rPr>
              <a:t>A particular video sequence is almost always rated the highest on a mobile device.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bg1"/>
                </a:solidFill>
              </a:rPr>
              <a:t>Tablet devices receive a slightly lower rating than mobile.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bg1"/>
                </a:solidFill>
              </a:rPr>
              <a:t>Larger screen, such as a TV, the rating for the same video can be quite low.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bg1"/>
                </a:solidFill>
              </a:rPr>
              <a:t>In general, even the lowest-quality videos were rated at least “fair” (3 MOS) on a mobile device.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bg1"/>
                </a:solidFill>
              </a:rPr>
              <a:t>The differences in quality for the 1080p resolution renditions considering each device individually, is more prominent for lower-quality encodes as compared to medium and high-quality encodes of the same video.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bg1"/>
                </a:solidFill>
              </a:rPr>
              <a:t>At lower encoded resolutions (720p and 540p), the differences in quality when considering different devices is more prominent for 540p resolution, especially for mobile and tablet devices</a:t>
            </a:r>
          </a:p>
        </p:txBody>
      </p:sp>
    </p:spTree>
    <p:extLst>
      <p:ext uri="{BB962C8B-B14F-4D97-AF65-F5344CB8AC3E}">
        <p14:creationId xmlns:p14="http://schemas.microsoft.com/office/powerpoint/2010/main" val="4110416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3C2E-1977-40BD-8194-FFAA92F59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275" y="5305529"/>
            <a:ext cx="8012482" cy="720495"/>
          </a:xfrm>
        </p:spPr>
        <p:txBody>
          <a:bodyPr wrap="square" rtlCol="0" anchor="b">
            <a:normAutofit/>
          </a:bodyPr>
          <a:lstStyle/>
          <a:p>
            <a:pPr rtl="0"/>
            <a:r>
              <a:rPr lang="en-GB" dirty="0"/>
              <a:t>OBJECTIVE ASSESSMENT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A256-8519-42C7-BF9C-F3966AE7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550" y="6221413"/>
            <a:ext cx="273050" cy="269875"/>
          </a:xfrm>
        </p:spPr>
        <p:txBody>
          <a:bodyPr wrap="none" rtlCol="0"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GB"/>
          </a:p>
        </p:txBody>
      </p:sp>
      <p:pic>
        <p:nvPicPr>
          <p:cNvPr id="3" name="Picture 2" descr="Complex maths formulae on a blackboard">
            <a:extLst>
              <a:ext uri="{FF2B5EF4-FFF2-40B4-BE49-F238E27FC236}">
                <a16:creationId xmlns:a16="http://schemas.microsoft.com/office/drawing/2014/main" id="{489B5921-8FFF-068A-539E-618271B3F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53" b="19382"/>
          <a:stretch/>
        </p:blipFill>
        <p:spPr>
          <a:xfrm>
            <a:off x="20" y="10"/>
            <a:ext cx="12191979" cy="425114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50011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58" y="710141"/>
            <a:ext cx="11117020" cy="1066729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en-GB" dirty="0"/>
              <a:t>Comparison of the Performance of Various VQA Metrics – PLCC, SROCC, RMSE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spcAft>
                  <a:spcPts val="600"/>
                </a:spcAft>
              </a:pPr>
              <a:t>19</a:t>
            </a:fld>
            <a:endParaRPr lang="en-GB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BC87E969-3886-B4D3-FE98-1421D1231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689038"/>
              </p:ext>
            </p:extLst>
          </p:nvPr>
        </p:nvGraphicFramePr>
        <p:xfrm>
          <a:off x="286349" y="2316480"/>
          <a:ext cx="11803230" cy="2742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5110">
                  <a:extLst>
                    <a:ext uri="{9D8B030D-6E8A-4147-A177-3AD203B41FA5}">
                      <a16:colId xmlns:a16="http://schemas.microsoft.com/office/drawing/2014/main" val="1916294295"/>
                    </a:ext>
                  </a:extLst>
                </a:gridCol>
                <a:gridCol w="710294">
                  <a:extLst>
                    <a:ext uri="{9D8B030D-6E8A-4147-A177-3AD203B41FA5}">
                      <a16:colId xmlns:a16="http://schemas.microsoft.com/office/drawing/2014/main" val="339043000"/>
                    </a:ext>
                  </a:extLst>
                </a:gridCol>
                <a:gridCol w="737702">
                  <a:extLst>
                    <a:ext uri="{9D8B030D-6E8A-4147-A177-3AD203B41FA5}">
                      <a16:colId xmlns:a16="http://schemas.microsoft.com/office/drawing/2014/main" val="2674799420"/>
                    </a:ext>
                  </a:extLst>
                </a:gridCol>
                <a:gridCol w="554158">
                  <a:extLst>
                    <a:ext uri="{9D8B030D-6E8A-4147-A177-3AD203B41FA5}">
                      <a16:colId xmlns:a16="http://schemas.microsoft.com/office/drawing/2014/main" val="740367975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805151474"/>
                    </a:ext>
                  </a:extLst>
                </a:gridCol>
                <a:gridCol w="915364">
                  <a:extLst>
                    <a:ext uri="{9D8B030D-6E8A-4147-A177-3AD203B41FA5}">
                      <a16:colId xmlns:a16="http://schemas.microsoft.com/office/drawing/2014/main" val="1805248402"/>
                    </a:ext>
                  </a:extLst>
                </a:gridCol>
                <a:gridCol w="737702">
                  <a:extLst>
                    <a:ext uri="{9D8B030D-6E8A-4147-A177-3AD203B41FA5}">
                      <a16:colId xmlns:a16="http://schemas.microsoft.com/office/drawing/2014/main" val="3298595401"/>
                    </a:ext>
                  </a:extLst>
                </a:gridCol>
                <a:gridCol w="737702">
                  <a:extLst>
                    <a:ext uri="{9D8B030D-6E8A-4147-A177-3AD203B41FA5}">
                      <a16:colId xmlns:a16="http://schemas.microsoft.com/office/drawing/2014/main" val="834536138"/>
                    </a:ext>
                  </a:extLst>
                </a:gridCol>
                <a:gridCol w="592982">
                  <a:extLst>
                    <a:ext uri="{9D8B030D-6E8A-4147-A177-3AD203B41FA5}">
                      <a16:colId xmlns:a16="http://schemas.microsoft.com/office/drawing/2014/main" val="2806114197"/>
                    </a:ext>
                  </a:extLst>
                </a:gridCol>
                <a:gridCol w="715347">
                  <a:extLst>
                    <a:ext uri="{9D8B030D-6E8A-4147-A177-3AD203B41FA5}">
                      <a16:colId xmlns:a16="http://schemas.microsoft.com/office/drawing/2014/main" val="1955497681"/>
                    </a:ext>
                  </a:extLst>
                </a:gridCol>
                <a:gridCol w="904776">
                  <a:extLst>
                    <a:ext uri="{9D8B030D-6E8A-4147-A177-3AD203B41FA5}">
                      <a16:colId xmlns:a16="http://schemas.microsoft.com/office/drawing/2014/main" val="1256523836"/>
                    </a:ext>
                  </a:extLst>
                </a:gridCol>
                <a:gridCol w="737702">
                  <a:extLst>
                    <a:ext uri="{9D8B030D-6E8A-4147-A177-3AD203B41FA5}">
                      <a16:colId xmlns:a16="http://schemas.microsoft.com/office/drawing/2014/main" val="3367936074"/>
                    </a:ext>
                  </a:extLst>
                </a:gridCol>
                <a:gridCol w="737702">
                  <a:extLst>
                    <a:ext uri="{9D8B030D-6E8A-4147-A177-3AD203B41FA5}">
                      <a16:colId xmlns:a16="http://schemas.microsoft.com/office/drawing/2014/main" val="300991114"/>
                    </a:ext>
                  </a:extLst>
                </a:gridCol>
                <a:gridCol w="575333">
                  <a:extLst>
                    <a:ext uri="{9D8B030D-6E8A-4147-A177-3AD203B41FA5}">
                      <a16:colId xmlns:a16="http://schemas.microsoft.com/office/drawing/2014/main" val="845732867"/>
                    </a:ext>
                  </a:extLst>
                </a:gridCol>
                <a:gridCol w="715347">
                  <a:extLst>
                    <a:ext uri="{9D8B030D-6E8A-4147-A177-3AD203B41FA5}">
                      <a16:colId xmlns:a16="http://schemas.microsoft.com/office/drawing/2014/main" val="2237819121"/>
                    </a:ext>
                  </a:extLst>
                </a:gridCol>
                <a:gridCol w="922425">
                  <a:extLst>
                    <a:ext uri="{9D8B030D-6E8A-4147-A177-3AD203B41FA5}">
                      <a16:colId xmlns:a16="http://schemas.microsoft.com/office/drawing/2014/main" val="3656628119"/>
                    </a:ext>
                  </a:extLst>
                </a:gridCol>
              </a:tblGrid>
              <a:tr h="548536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</a:rPr>
                        <a:t>Device</a:t>
                      </a:r>
                      <a:endParaRPr lang="en-GB" sz="4400" dirty="0">
                        <a:effectLst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</a:rPr>
                        <a:t>PLCC </a:t>
                      </a:r>
                    </a:p>
                    <a:p>
                      <a:pPr algn="ctr"/>
                      <a:r>
                        <a:rPr lang="en-GB" sz="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GB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en-GB" sz="800" b="1" i="0" dirty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 </a:t>
                      </a:r>
                      <a:endParaRPr lang="en-GB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</a:rPr>
                        <a:t>SROCC</a:t>
                      </a:r>
                      <a:endParaRPr lang="en-GB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</a:rPr>
                        <a:t>RMSE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033792"/>
                  </a:ext>
                </a:extLst>
              </a:tr>
              <a:tr h="548536"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PSNR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SSIM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VIF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VMAF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P1204.3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PSNR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SSIM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VIF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VMAF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P1204.3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PSNR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SSIM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VIF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VMAF 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000000"/>
                          </a:solidFill>
                          <a:effectLst/>
                        </a:rPr>
                        <a:t>P1204.3</a:t>
                      </a:r>
                      <a:endParaRPr lang="en-GB" sz="15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1108819"/>
                  </a:ext>
                </a:extLst>
              </a:tr>
              <a:tr h="548536"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 dirty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Mobile </a:t>
                      </a:r>
                      <a:endParaRPr lang="en-GB" sz="15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0.56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0.68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0.81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0.83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0.86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0.56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0.71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0.82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0.80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0.82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0.32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0.29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0.23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0.22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0.20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496639"/>
                  </a:ext>
                </a:extLst>
              </a:tr>
              <a:tr h="548536"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Tablet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0.65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0.72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0.85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0.86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0.89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0.65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0.76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0.85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0.86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0.89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0.49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0.44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0.34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0.32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0.29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6031455"/>
                  </a:ext>
                </a:extLst>
              </a:tr>
              <a:tr h="548536"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TV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0.68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0.77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0.85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0.86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0.85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0.65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0.77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0.85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0.82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0.81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0.54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0.47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0.39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>
                          <a:solidFill>
                            <a:srgbClr val="000000"/>
                          </a:solidFill>
                          <a:effectLst/>
                          <a:latin typeface="NimbusRomNo9L-Medi"/>
                        </a:rPr>
                        <a:t>0.38 </a:t>
                      </a:r>
                      <a:endParaRPr lang="en-GB" sz="15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 dirty="0">
                          <a:solidFill>
                            <a:srgbClr val="000000"/>
                          </a:solidFill>
                          <a:effectLst/>
                          <a:latin typeface="NimbusRomNo9L-Regu"/>
                        </a:rPr>
                        <a:t>0.39</a:t>
                      </a:r>
                      <a:endParaRPr lang="en-GB" sz="15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409222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87FEE64-1C6C-51E4-A1B1-5154BA9C3C62}"/>
              </a:ext>
            </a:extLst>
          </p:cNvPr>
          <p:cNvSpPr txBox="1"/>
          <p:nvPr/>
        </p:nvSpPr>
        <p:spPr>
          <a:xfrm>
            <a:off x="369659" y="5556738"/>
            <a:ext cx="11683796" cy="994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rmAutofit lnSpcReduction="10000"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Notes: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VMAF default model was used in all three device cases. </a:t>
            </a:r>
            <a:r>
              <a:rPr lang="en-GB" sz="1400" b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Phone model computation requires some workaround and is currently a work in progress.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P.1204.3 was computed twice – once for the tablet/mobile case, once for the TV case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554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579599-D3EC-E9B0-38C8-D90E1D9E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80" y="904875"/>
            <a:ext cx="10515600" cy="754063"/>
          </a:xfrm>
        </p:spPr>
        <p:txBody>
          <a:bodyPr vert="horz" wrap="square" lIns="45718" tIns="45718" rIns="45718" bIns="45718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Outline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8950" y="6221413"/>
            <a:ext cx="273050" cy="269875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GB"/>
          </a:p>
        </p:txBody>
      </p:sp>
      <p:graphicFrame>
        <p:nvGraphicFramePr>
          <p:cNvPr id="9" name="TextBox 1">
            <a:extLst>
              <a:ext uri="{FF2B5EF4-FFF2-40B4-BE49-F238E27FC236}">
                <a16:creationId xmlns:a16="http://schemas.microsoft.com/office/drawing/2014/main" id="{FE023F16-D718-9FC3-64EC-15D6B4AC6C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6078131"/>
              </p:ext>
            </p:extLst>
          </p:nvPr>
        </p:nvGraphicFramePr>
        <p:xfrm>
          <a:off x="714050" y="1658938"/>
          <a:ext cx="11418637" cy="4956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5182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579599-D3EC-E9B0-38C8-D90E1D9E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36" y="790063"/>
            <a:ext cx="10926101" cy="1066729"/>
          </a:xfrm>
        </p:spPr>
        <p:txBody>
          <a:bodyPr rtlCol="0" anchor="ctr">
            <a:normAutofit/>
          </a:bodyPr>
          <a:lstStyle/>
          <a:p>
            <a:pPr rtl="0"/>
            <a:r>
              <a:rPr lang="en-GB" dirty="0"/>
              <a:t>Performance of VQA Metrics –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spcAft>
                  <a:spcPts val="600"/>
                </a:spcAft>
              </a:pPr>
              <a:t>20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98F51-CCAF-2BB6-7F13-EB4E6028FA1A}"/>
              </a:ext>
            </a:extLst>
          </p:cNvPr>
          <p:cNvSpPr txBox="1"/>
          <p:nvPr/>
        </p:nvSpPr>
        <p:spPr>
          <a:xfrm>
            <a:off x="231113" y="1856792"/>
            <a:ext cx="117465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P1204.3 performs quite well across different devices, often at par with FR metrics.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VMAF performs best for TV device cases, considering all three performance measures. Phone model not evaluated so far (work in progress)</a:t>
            </a:r>
            <a:endParaRPr lang="en-GB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VIF performs quite close to VMAF </a:t>
            </a:r>
            <a:r>
              <a:rPr lang="en-GB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all three devices.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PSNR and SSIM, as expected, do not perform that well.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70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x maths formulae on a blackboard">
            <a:extLst>
              <a:ext uri="{FF2B5EF4-FFF2-40B4-BE49-F238E27FC236}">
                <a16:creationId xmlns:a16="http://schemas.microsoft.com/office/drawing/2014/main" id="{57C62A9A-529B-FE29-83A8-91BF01671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53" b="19382"/>
          <a:stretch/>
        </p:blipFill>
        <p:spPr>
          <a:xfrm>
            <a:off x="20" y="10"/>
            <a:ext cx="12191979" cy="425114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33C2E-1977-40BD-8194-FFAA92F59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2679" y="5018442"/>
            <a:ext cx="10665245" cy="1571359"/>
          </a:xfrm>
        </p:spPr>
        <p:txBody>
          <a:bodyPr wrap="square" rtlCol="0" anchor="b">
            <a:normAutofit/>
          </a:bodyPr>
          <a:lstStyle/>
          <a:p>
            <a:pPr rtl="0"/>
            <a:r>
              <a:rPr lang="en-GB" dirty="0"/>
              <a:t>CONCLUSION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A256-8519-42C7-BF9C-F3966AE7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550" y="6221413"/>
            <a:ext cx="273050" cy="269875"/>
          </a:xfrm>
        </p:spPr>
        <p:txBody>
          <a:bodyPr wrap="none" rtlCol="0"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1875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spcAft>
                  <a:spcPts val="600"/>
                </a:spcAft>
              </a:pPr>
              <a:t>22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DF56B-DBD1-D1C3-742A-B10A0D78538E}"/>
              </a:ext>
            </a:extLst>
          </p:cNvPr>
          <p:cNvSpPr txBox="1"/>
          <p:nvPr/>
        </p:nvSpPr>
        <p:spPr>
          <a:xfrm>
            <a:off x="366765" y="1864252"/>
            <a:ext cx="114584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the VMAF phone model and additional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number of 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 sequences (of resolution up to 8K),  </a:t>
            </a:r>
          </a:p>
          <a:p>
            <a:pPr lvl="1"/>
            <a:r>
              <a:rPr lang="en-GB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Higher 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bit-depth (10-bit) and dynamic range (HDR).</a:t>
            </a:r>
            <a:r>
              <a:rPr lang="en-GB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parametric models that can adapt to differences in screen sizes/device type without the need for re-computation for each device type!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7839D-B5B7-DCF7-F7D3-443372AAD3D7}"/>
              </a:ext>
            </a:extLst>
          </p:cNvPr>
          <p:cNvSpPr txBox="1"/>
          <p:nvPr/>
        </p:nvSpPr>
        <p:spPr>
          <a:xfrm>
            <a:off x="214519" y="963991"/>
            <a:ext cx="616016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068842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3746B-4461-9BF4-50DA-7B7EC0D8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91B2DA-145D-9992-D601-2BD76CC9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E9877-A20F-3190-3A9D-069A71D2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64423" y="6509255"/>
            <a:ext cx="249423" cy="276995"/>
          </a:xfrm>
        </p:spPr>
        <p:txBody>
          <a:bodyPr/>
          <a:lstStyle/>
          <a:p>
            <a:fld id="{95CBEC59-7FF9-4688-98DF-89832A0C9025}" type="slidenum">
              <a:rPr lang="en-GB" smtClean="0">
                <a:solidFill>
                  <a:schemeClr val="bg1"/>
                </a:solidFill>
              </a:rPr>
              <a:pPr/>
              <a:t>23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57F74-F21D-543D-1FCD-19979760C9FD}"/>
              </a:ext>
            </a:extLst>
          </p:cNvPr>
          <p:cNvSpPr txBox="1"/>
          <p:nvPr/>
        </p:nvSpPr>
        <p:spPr>
          <a:xfrm>
            <a:off x="392942" y="1930733"/>
            <a:ext cx="110514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</a:rPr>
              <a:t>Co-Authors, Dr </a:t>
            </a:r>
            <a:r>
              <a:rPr lang="en-GB" sz="2800" b="0" dirty="0" err="1">
                <a:solidFill>
                  <a:schemeClr val="bg1"/>
                </a:solidFill>
              </a:rPr>
              <a:t>Yuriy</a:t>
            </a:r>
            <a:r>
              <a:rPr lang="en-GB" sz="2800" b="0" dirty="0">
                <a:solidFill>
                  <a:schemeClr val="bg1"/>
                </a:solidFill>
              </a:rPr>
              <a:t> Reznik and Prof Maria Martini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</a:rPr>
              <a:t>Brightcove (funding and technical support)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</a:rPr>
              <a:t>Kingston University (test laboratory and devices)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</a:rPr>
              <a:t>Dr Arslan Usman </a:t>
            </a:r>
            <a:r>
              <a:rPr lang="en-GB" sz="2800" b="0">
                <a:solidFill>
                  <a:schemeClr val="bg1"/>
                </a:solidFill>
              </a:rPr>
              <a:t>(device)</a:t>
            </a:r>
            <a:endParaRPr lang="en-GB" sz="2800" b="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</a:rPr>
              <a:t>Test Participants (staff, current and former students)</a:t>
            </a:r>
          </a:p>
        </p:txBody>
      </p:sp>
    </p:spTree>
    <p:extLst>
      <p:ext uri="{BB962C8B-B14F-4D97-AF65-F5344CB8AC3E}">
        <p14:creationId xmlns:p14="http://schemas.microsoft.com/office/powerpoint/2010/main" val="151694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BCE0-C492-45D1-B14B-D698228DC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56" y="5541424"/>
            <a:ext cx="8392913" cy="646114"/>
          </a:xfrm>
        </p:spPr>
        <p:txBody>
          <a:bodyPr rtlCol="0" anchor="b">
            <a:normAutofit/>
          </a:bodyPr>
          <a:lstStyle/>
          <a:p>
            <a:pPr rtl="0"/>
            <a:r>
              <a:rPr lang="en-GB" sz="4000" dirty="0">
                <a:hlinkClick r:id="rId4"/>
              </a:rPr>
              <a:t>Nabajeet.Barman@kingston.ac.uk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7355CB8-D458-D349-3410-2632DBB0E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698" y="6459014"/>
            <a:ext cx="249423" cy="27699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noProof="0" smtClean="0">
                <a:solidFill>
                  <a:schemeClr val="bg1"/>
                </a:solidFill>
              </a:rPr>
              <a:pPr rtl="0">
                <a:spcAft>
                  <a:spcPts val="600"/>
                </a:spcAft>
              </a:pPr>
              <a:t>24</a:t>
            </a:fld>
            <a:endParaRPr lang="en-GB" noProof="0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1B8CE00-9282-100E-6533-5C8CF794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30" y="531009"/>
            <a:ext cx="4856820" cy="48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15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61" y="881004"/>
            <a:ext cx="10515600" cy="770596"/>
          </a:xfrm>
        </p:spPr>
        <p:txBody>
          <a:bodyPr rtlCol="0"/>
          <a:lstStyle/>
          <a:p>
            <a:pPr>
              <a:spcBef>
                <a:spcPts val="0"/>
              </a:spcBef>
              <a:buClr>
                <a:srgbClr val="08088C"/>
              </a:buClr>
              <a:buSzPts val="3000"/>
            </a:pPr>
            <a:r>
              <a:rPr lang="en-GB" dirty="0"/>
              <a:t>Typical Adaptive Streaming System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F41F84-0286-C9AA-1441-CE0A31BC201C}"/>
              </a:ext>
            </a:extLst>
          </p:cNvPr>
          <p:cNvGrpSpPr/>
          <p:nvPr/>
        </p:nvGrpSpPr>
        <p:grpSpPr>
          <a:xfrm>
            <a:off x="125315" y="1395892"/>
            <a:ext cx="11928105" cy="4930003"/>
            <a:chOff x="360959" y="1497882"/>
            <a:chExt cx="8563995" cy="3228499"/>
          </a:xfrm>
        </p:grpSpPr>
        <p:pic>
          <p:nvPicPr>
            <p:cNvPr id="3" name="Google Shape;417;g146a1d3b364_0_205">
              <a:extLst>
                <a:ext uri="{FF2B5EF4-FFF2-40B4-BE49-F238E27FC236}">
                  <a16:creationId xmlns:a16="http://schemas.microsoft.com/office/drawing/2014/main" id="{E49E4B94-F324-CC51-B14F-7F4DE2ED8BA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7" r="29984"/>
            <a:stretch/>
          </p:blipFill>
          <p:spPr>
            <a:xfrm>
              <a:off x="7398114" y="1497882"/>
              <a:ext cx="1526840" cy="26730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418;g146a1d3b364_0_205">
              <a:extLst>
                <a:ext uri="{FF2B5EF4-FFF2-40B4-BE49-F238E27FC236}">
                  <a16:creationId xmlns:a16="http://schemas.microsoft.com/office/drawing/2014/main" id="{8E1ECB49-F551-774A-EEEF-14AF0E1409DC}"/>
                </a:ext>
              </a:extLst>
            </p:cNvPr>
            <p:cNvSpPr/>
            <p:nvPr/>
          </p:nvSpPr>
          <p:spPr>
            <a:xfrm>
              <a:off x="4607748" y="1815187"/>
              <a:ext cx="1288800" cy="1780438"/>
            </a:xfrm>
            <a:prstGeom prst="roundRect">
              <a:avLst>
                <a:gd name="adj" fmla="val 7272"/>
              </a:avLst>
            </a:prstGeom>
            <a:solidFill>
              <a:srgbClr val="FFFFFF"/>
            </a:solidFill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Origin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server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419;g146a1d3b364_0_205">
              <a:extLst>
                <a:ext uri="{FF2B5EF4-FFF2-40B4-BE49-F238E27FC236}">
                  <a16:creationId xmlns:a16="http://schemas.microsoft.com/office/drawing/2014/main" id="{B3354F26-40F6-C9A0-6A2E-C0ADF202E86E}"/>
                </a:ext>
              </a:extLst>
            </p:cNvPr>
            <p:cNvSpPr/>
            <p:nvPr/>
          </p:nvSpPr>
          <p:spPr>
            <a:xfrm>
              <a:off x="4738246" y="2302373"/>
              <a:ext cx="1055400" cy="299700"/>
            </a:xfrm>
            <a:prstGeom prst="roundRect">
              <a:avLst>
                <a:gd name="adj" fmla="val 16667"/>
              </a:avLst>
            </a:prstGeom>
            <a:solidFill>
              <a:srgbClr val="9148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2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Stream 1</a:t>
              </a:r>
              <a:endPara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2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360p, 600k</a:t>
              </a:r>
              <a:endPara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420;g146a1d3b364_0_205">
              <a:extLst>
                <a:ext uri="{FF2B5EF4-FFF2-40B4-BE49-F238E27FC236}">
                  <a16:creationId xmlns:a16="http://schemas.microsoft.com/office/drawing/2014/main" id="{E2D06C90-E85E-6E24-5A5F-BB784020F8BD}"/>
                </a:ext>
              </a:extLst>
            </p:cNvPr>
            <p:cNvSpPr/>
            <p:nvPr/>
          </p:nvSpPr>
          <p:spPr>
            <a:xfrm>
              <a:off x="4738247" y="2684515"/>
              <a:ext cx="1055400" cy="299700"/>
            </a:xfrm>
            <a:prstGeom prst="roundRect">
              <a:avLst>
                <a:gd name="adj" fmla="val 16667"/>
              </a:avLst>
            </a:prstGeom>
            <a:solidFill>
              <a:srgbClr val="0097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Stream 2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480p, 1200k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21;g146a1d3b364_0_205">
              <a:extLst>
                <a:ext uri="{FF2B5EF4-FFF2-40B4-BE49-F238E27FC236}">
                  <a16:creationId xmlns:a16="http://schemas.microsoft.com/office/drawing/2014/main" id="{65F49BA0-B368-9D3F-21B4-EF261E5D1B1B}"/>
                </a:ext>
              </a:extLst>
            </p:cNvPr>
            <p:cNvSpPr/>
            <p:nvPr/>
          </p:nvSpPr>
          <p:spPr>
            <a:xfrm>
              <a:off x="4738247" y="3197494"/>
              <a:ext cx="1055400" cy="2997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2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Stream n</a:t>
              </a:r>
              <a:endPara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2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1080p, 4200k</a:t>
              </a:r>
              <a:endPara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22;g146a1d3b364_0_205">
              <a:extLst>
                <a:ext uri="{FF2B5EF4-FFF2-40B4-BE49-F238E27FC236}">
                  <a16:creationId xmlns:a16="http://schemas.microsoft.com/office/drawing/2014/main" id="{68282A77-EED1-791E-BC5D-F099B6240E65}"/>
                </a:ext>
              </a:extLst>
            </p:cNvPr>
            <p:cNvSpPr txBox="1"/>
            <p:nvPr/>
          </p:nvSpPr>
          <p:spPr>
            <a:xfrm>
              <a:off x="4797083" y="2875541"/>
              <a:ext cx="353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23;g146a1d3b364_0_205">
              <a:extLst>
                <a:ext uri="{FF2B5EF4-FFF2-40B4-BE49-F238E27FC236}">
                  <a16:creationId xmlns:a16="http://schemas.microsoft.com/office/drawing/2014/main" id="{F24BF6E9-0E7A-FBD7-5754-552CFC3C068B}"/>
                </a:ext>
              </a:extLst>
            </p:cNvPr>
            <p:cNvSpPr/>
            <p:nvPr/>
          </p:nvSpPr>
          <p:spPr>
            <a:xfrm>
              <a:off x="360959" y="2686258"/>
              <a:ext cx="1642066" cy="296400"/>
            </a:xfrm>
            <a:prstGeom prst="roundRect">
              <a:avLst>
                <a:gd name="adj" fmla="val 16667"/>
              </a:avLst>
            </a:prstGeom>
            <a:solidFill>
              <a:srgbClr val="0097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Source Audio/Video</a:t>
              </a:r>
              <a:endPara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24;g146a1d3b364_0_205">
              <a:extLst>
                <a:ext uri="{FF2B5EF4-FFF2-40B4-BE49-F238E27FC236}">
                  <a16:creationId xmlns:a16="http://schemas.microsoft.com/office/drawing/2014/main" id="{CEF7C55B-E89C-3957-C695-5C769865E658}"/>
                </a:ext>
              </a:extLst>
            </p:cNvPr>
            <p:cNvSpPr/>
            <p:nvPr/>
          </p:nvSpPr>
          <p:spPr>
            <a:xfrm>
              <a:off x="3039107" y="3435855"/>
              <a:ext cx="1230900" cy="513000"/>
            </a:xfrm>
            <a:prstGeom prst="roundRect">
              <a:avLst>
                <a:gd name="adj" fmla="val 16667"/>
              </a:avLst>
            </a:prstGeom>
            <a:solidFill>
              <a:srgbClr val="EF8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sz="16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ABR encoding ladder generator</a:t>
              </a:r>
              <a:endParaRPr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25;g146a1d3b364_0_205">
              <a:extLst>
                <a:ext uri="{FF2B5EF4-FFF2-40B4-BE49-F238E27FC236}">
                  <a16:creationId xmlns:a16="http://schemas.microsoft.com/office/drawing/2014/main" id="{31DEE2C0-E1C4-D9BE-2C31-A35CEE7CA0F9}"/>
                </a:ext>
              </a:extLst>
            </p:cNvPr>
            <p:cNvSpPr/>
            <p:nvPr/>
          </p:nvSpPr>
          <p:spPr>
            <a:xfrm>
              <a:off x="3058336" y="2686258"/>
              <a:ext cx="1230900" cy="296400"/>
            </a:xfrm>
            <a:prstGeom prst="roundRect">
              <a:avLst>
                <a:gd name="adj" fmla="val 16667"/>
              </a:avLst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Encoder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5" name="Google Shape;426;g146a1d3b364_0_205">
              <a:extLst>
                <a:ext uri="{FF2B5EF4-FFF2-40B4-BE49-F238E27FC236}">
                  <a16:creationId xmlns:a16="http://schemas.microsoft.com/office/drawing/2014/main" id="{F5C9203D-7087-8136-8826-7853341F4F24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3654557" y="2982658"/>
              <a:ext cx="0" cy="453197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6" name="Google Shape;427;g146a1d3b364_0_205">
              <a:extLst>
                <a:ext uri="{FF2B5EF4-FFF2-40B4-BE49-F238E27FC236}">
                  <a16:creationId xmlns:a16="http://schemas.microsoft.com/office/drawing/2014/main" id="{B171AF67-4115-E78B-FB57-AA5D1A034731}"/>
                </a:ext>
              </a:extLst>
            </p:cNvPr>
            <p:cNvCxnSpPr>
              <a:cxnSpLocks/>
              <a:stCxn id="10" idx="3"/>
              <a:endCxn id="14" idx="1"/>
            </p:cNvCxnSpPr>
            <p:nvPr/>
          </p:nvCxnSpPr>
          <p:spPr>
            <a:xfrm>
              <a:off x="2003025" y="2834458"/>
              <a:ext cx="1055311" cy="0"/>
            </a:xfrm>
            <a:prstGeom prst="straightConnector1">
              <a:avLst/>
            </a:prstGeom>
            <a:noFill/>
            <a:ln w="38100" cap="flat" cmpd="sng">
              <a:solidFill>
                <a:srgbClr val="0097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8" name="Google Shape;429;g146a1d3b364_0_205">
              <a:extLst>
                <a:ext uri="{FF2B5EF4-FFF2-40B4-BE49-F238E27FC236}">
                  <a16:creationId xmlns:a16="http://schemas.microsoft.com/office/drawing/2014/main" id="{F3EC8D63-7B73-D09C-3626-824D2AD53F8B}"/>
                </a:ext>
              </a:extLst>
            </p:cNvPr>
            <p:cNvCxnSpPr>
              <a:stCxn id="14" idx="3"/>
              <a:endCxn id="7" idx="1"/>
            </p:cNvCxnSpPr>
            <p:nvPr/>
          </p:nvCxnSpPr>
          <p:spPr>
            <a:xfrm>
              <a:off x="4289236" y="2834458"/>
              <a:ext cx="449100" cy="0"/>
            </a:xfrm>
            <a:prstGeom prst="straightConnector1">
              <a:avLst/>
            </a:prstGeom>
            <a:noFill/>
            <a:ln w="38100" cap="flat" cmpd="sng">
              <a:solidFill>
                <a:srgbClr val="0097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9" name="Google Shape;430;g146a1d3b364_0_205">
              <a:extLst>
                <a:ext uri="{FF2B5EF4-FFF2-40B4-BE49-F238E27FC236}">
                  <a16:creationId xmlns:a16="http://schemas.microsoft.com/office/drawing/2014/main" id="{4D5A1F80-C2B2-EDF2-1BA3-E10C843E0B42}"/>
                </a:ext>
              </a:extLst>
            </p:cNvPr>
            <p:cNvCxnSpPr>
              <a:stCxn id="7" idx="3"/>
            </p:cNvCxnSpPr>
            <p:nvPr/>
          </p:nvCxnSpPr>
          <p:spPr>
            <a:xfrm rot="10800000" flipH="1">
              <a:off x="5793647" y="1822465"/>
              <a:ext cx="1633500" cy="10119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0" name="Google Shape;431;g146a1d3b364_0_205">
              <a:extLst>
                <a:ext uri="{FF2B5EF4-FFF2-40B4-BE49-F238E27FC236}">
                  <a16:creationId xmlns:a16="http://schemas.microsoft.com/office/drawing/2014/main" id="{18E1BA88-FCE1-D65B-CADB-498D813EFF05}"/>
                </a:ext>
              </a:extLst>
            </p:cNvPr>
            <p:cNvCxnSpPr>
              <a:stCxn id="7" idx="3"/>
            </p:cNvCxnSpPr>
            <p:nvPr/>
          </p:nvCxnSpPr>
          <p:spPr>
            <a:xfrm rot="10800000" flipH="1">
              <a:off x="5793647" y="2602165"/>
              <a:ext cx="1911600" cy="2322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1" name="Google Shape;432;g146a1d3b364_0_205">
              <a:extLst>
                <a:ext uri="{FF2B5EF4-FFF2-40B4-BE49-F238E27FC236}">
                  <a16:creationId xmlns:a16="http://schemas.microsoft.com/office/drawing/2014/main" id="{235E3474-1EBC-AF31-9E6C-C08A90A6F12B}"/>
                </a:ext>
              </a:extLst>
            </p:cNvPr>
            <p:cNvCxnSpPr>
              <a:stCxn id="7" idx="3"/>
            </p:cNvCxnSpPr>
            <p:nvPr/>
          </p:nvCxnSpPr>
          <p:spPr>
            <a:xfrm>
              <a:off x="5793647" y="2834365"/>
              <a:ext cx="2001000" cy="4332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2" name="Google Shape;433;g146a1d3b364_0_205">
              <a:extLst>
                <a:ext uri="{FF2B5EF4-FFF2-40B4-BE49-F238E27FC236}">
                  <a16:creationId xmlns:a16="http://schemas.microsoft.com/office/drawing/2014/main" id="{60BBF39C-8906-7B6C-0A53-0D7386BCFD3C}"/>
                </a:ext>
              </a:extLst>
            </p:cNvPr>
            <p:cNvCxnSpPr>
              <a:stCxn id="7" idx="3"/>
            </p:cNvCxnSpPr>
            <p:nvPr/>
          </p:nvCxnSpPr>
          <p:spPr>
            <a:xfrm>
              <a:off x="5793647" y="2834365"/>
              <a:ext cx="1764600" cy="10278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" name="Google Shape;434;g146a1d3b364_0_205">
              <a:extLst>
                <a:ext uri="{FF2B5EF4-FFF2-40B4-BE49-F238E27FC236}">
                  <a16:creationId xmlns:a16="http://schemas.microsoft.com/office/drawing/2014/main" id="{089CE0D2-EC23-B771-DC68-13ED3C38FCFA}"/>
                </a:ext>
              </a:extLst>
            </p:cNvPr>
            <p:cNvCxnSpPr>
              <a:stCxn id="6" idx="3"/>
            </p:cNvCxnSpPr>
            <p:nvPr/>
          </p:nvCxnSpPr>
          <p:spPr>
            <a:xfrm rot="10800000" flipH="1">
              <a:off x="5793646" y="1822223"/>
              <a:ext cx="1633500" cy="6300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4" name="Google Shape;435;g146a1d3b364_0_205">
              <a:extLst>
                <a:ext uri="{FF2B5EF4-FFF2-40B4-BE49-F238E27FC236}">
                  <a16:creationId xmlns:a16="http://schemas.microsoft.com/office/drawing/2014/main" id="{DE9AE03E-1CBB-5F4A-A0DD-37E13EBE0577}"/>
                </a:ext>
              </a:extLst>
            </p:cNvPr>
            <p:cNvCxnSpPr>
              <a:stCxn id="6" idx="3"/>
            </p:cNvCxnSpPr>
            <p:nvPr/>
          </p:nvCxnSpPr>
          <p:spPr>
            <a:xfrm>
              <a:off x="5793646" y="2452223"/>
              <a:ext cx="1911600" cy="1494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5" name="Google Shape;436;g146a1d3b364_0_205">
              <a:extLst>
                <a:ext uri="{FF2B5EF4-FFF2-40B4-BE49-F238E27FC236}">
                  <a16:creationId xmlns:a16="http://schemas.microsoft.com/office/drawing/2014/main" id="{6AF60435-8E70-13C6-0D79-3032457CB8AB}"/>
                </a:ext>
              </a:extLst>
            </p:cNvPr>
            <p:cNvCxnSpPr>
              <a:stCxn id="6" idx="3"/>
            </p:cNvCxnSpPr>
            <p:nvPr/>
          </p:nvCxnSpPr>
          <p:spPr>
            <a:xfrm>
              <a:off x="5793646" y="2452223"/>
              <a:ext cx="2001000" cy="8154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6" name="Google Shape;437;g146a1d3b364_0_205">
              <a:extLst>
                <a:ext uri="{FF2B5EF4-FFF2-40B4-BE49-F238E27FC236}">
                  <a16:creationId xmlns:a16="http://schemas.microsoft.com/office/drawing/2014/main" id="{33851815-5116-1561-7540-CE7310784BD5}"/>
                </a:ext>
              </a:extLst>
            </p:cNvPr>
            <p:cNvCxnSpPr>
              <a:stCxn id="6" idx="3"/>
            </p:cNvCxnSpPr>
            <p:nvPr/>
          </p:nvCxnSpPr>
          <p:spPr>
            <a:xfrm>
              <a:off x="5793646" y="2452223"/>
              <a:ext cx="1764600" cy="14100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7" name="Google Shape;438;g146a1d3b364_0_205">
              <a:extLst>
                <a:ext uri="{FF2B5EF4-FFF2-40B4-BE49-F238E27FC236}">
                  <a16:creationId xmlns:a16="http://schemas.microsoft.com/office/drawing/2014/main" id="{B72F4893-4F28-8349-3F27-D19A3317D6C2}"/>
                </a:ext>
              </a:extLst>
            </p:cNvPr>
            <p:cNvCxnSpPr>
              <a:stCxn id="8" idx="3"/>
            </p:cNvCxnSpPr>
            <p:nvPr/>
          </p:nvCxnSpPr>
          <p:spPr>
            <a:xfrm rot="10800000" flipH="1">
              <a:off x="5793647" y="1815244"/>
              <a:ext cx="1633500" cy="15321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8" name="Google Shape;439;g146a1d3b364_0_205">
              <a:extLst>
                <a:ext uri="{FF2B5EF4-FFF2-40B4-BE49-F238E27FC236}">
                  <a16:creationId xmlns:a16="http://schemas.microsoft.com/office/drawing/2014/main" id="{8446C798-C4D8-87FB-8D99-19810C6333D1}"/>
                </a:ext>
              </a:extLst>
            </p:cNvPr>
            <p:cNvCxnSpPr>
              <a:stCxn id="8" idx="3"/>
            </p:cNvCxnSpPr>
            <p:nvPr/>
          </p:nvCxnSpPr>
          <p:spPr>
            <a:xfrm rot="10800000" flipH="1">
              <a:off x="5793647" y="2599444"/>
              <a:ext cx="1911600" cy="7479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9" name="Google Shape;440;g146a1d3b364_0_205">
              <a:extLst>
                <a:ext uri="{FF2B5EF4-FFF2-40B4-BE49-F238E27FC236}">
                  <a16:creationId xmlns:a16="http://schemas.microsoft.com/office/drawing/2014/main" id="{61A3833A-544C-ADD3-145A-06AFCCE1DE6F}"/>
                </a:ext>
              </a:extLst>
            </p:cNvPr>
            <p:cNvCxnSpPr>
              <a:stCxn id="8" idx="3"/>
            </p:cNvCxnSpPr>
            <p:nvPr/>
          </p:nvCxnSpPr>
          <p:spPr>
            <a:xfrm rot="10800000" flipH="1">
              <a:off x="5793647" y="3267544"/>
              <a:ext cx="2001000" cy="798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0" name="Google Shape;441;g146a1d3b364_0_205">
              <a:extLst>
                <a:ext uri="{FF2B5EF4-FFF2-40B4-BE49-F238E27FC236}">
                  <a16:creationId xmlns:a16="http://schemas.microsoft.com/office/drawing/2014/main" id="{B95B3B56-5D13-22C5-8012-D3A78DABEF83}"/>
                </a:ext>
              </a:extLst>
            </p:cNvPr>
            <p:cNvCxnSpPr>
              <a:stCxn id="8" idx="3"/>
            </p:cNvCxnSpPr>
            <p:nvPr/>
          </p:nvCxnSpPr>
          <p:spPr>
            <a:xfrm>
              <a:off x="5793647" y="3347344"/>
              <a:ext cx="1764600" cy="514800"/>
            </a:xfrm>
            <a:prstGeom prst="straightConnector1">
              <a:avLst/>
            </a:prstGeom>
            <a:noFill/>
            <a:ln w="9525" cap="flat" cmpd="sng">
              <a:solidFill>
                <a:srgbClr val="0096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1" name="Google Shape;442;g146a1d3b364_0_205">
              <a:extLst>
                <a:ext uri="{FF2B5EF4-FFF2-40B4-BE49-F238E27FC236}">
                  <a16:creationId xmlns:a16="http://schemas.microsoft.com/office/drawing/2014/main" id="{359BD895-BB1B-D7A1-96C9-DC2C92DF4F29}"/>
                </a:ext>
              </a:extLst>
            </p:cNvPr>
            <p:cNvSpPr/>
            <p:nvPr/>
          </p:nvSpPr>
          <p:spPr>
            <a:xfrm>
              <a:off x="6282463" y="1839995"/>
              <a:ext cx="948564" cy="2039796"/>
            </a:xfrm>
            <a:prstGeom prst="cloud">
              <a:avLst/>
            </a:prstGeom>
            <a:solidFill>
              <a:srgbClr val="FFFFFF"/>
            </a:solidFill>
            <a:ln w="9525" cap="flat" cmpd="sng">
              <a:solidFill>
                <a:srgbClr val="0097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CDN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2" name="Google Shape;443;g146a1d3b364_0_205">
              <a:extLst>
                <a:ext uri="{FF2B5EF4-FFF2-40B4-BE49-F238E27FC236}">
                  <a16:creationId xmlns:a16="http://schemas.microsoft.com/office/drawing/2014/main" id="{C446F639-2CF2-66B4-E17B-0E649ED57F9E}"/>
                </a:ext>
              </a:extLst>
            </p:cNvPr>
            <p:cNvCxnSpPr>
              <a:stCxn id="14" idx="3"/>
              <a:endCxn id="6" idx="1"/>
            </p:cNvCxnSpPr>
            <p:nvPr/>
          </p:nvCxnSpPr>
          <p:spPr>
            <a:xfrm rot="10800000" flipH="1">
              <a:off x="4289236" y="2452258"/>
              <a:ext cx="449100" cy="382200"/>
            </a:xfrm>
            <a:prstGeom prst="straightConnector1">
              <a:avLst/>
            </a:prstGeom>
            <a:noFill/>
            <a:ln w="38100" cap="flat" cmpd="sng">
              <a:solidFill>
                <a:srgbClr val="0097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3" name="Google Shape;444;g146a1d3b364_0_205">
              <a:extLst>
                <a:ext uri="{FF2B5EF4-FFF2-40B4-BE49-F238E27FC236}">
                  <a16:creationId xmlns:a16="http://schemas.microsoft.com/office/drawing/2014/main" id="{CD3E6F47-6DB6-6D4F-EEDA-2EF711A3557F}"/>
                </a:ext>
              </a:extLst>
            </p:cNvPr>
            <p:cNvCxnSpPr>
              <a:stCxn id="14" idx="3"/>
              <a:endCxn id="8" idx="1"/>
            </p:cNvCxnSpPr>
            <p:nvPr/>
          </p:nvCxnSpPr>
          <p:spPr>
            <a:xfrm>
              <a:off x="4289236" y="2834458"/>
              <a:ext cx="449100" cy="513000"/>
            </a:xfrm>
            <a:prstGeom prst="straightConnector1">
              <a:avLst/>
            </a:prstGeom>
            <a:noFill/>
            <a:ln w="38100" cap="flat" cmpd="sng">
              <a:solidFill>
                <a:srgbClr val="0097A7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4" name="Google Shape;445;g146a1d3b364_0_205">
              <a:extLst>
                <a:ext uri="{FF2B5EF4-FFF2-40B4-BE49-F238E27FC236}">
                  <a16:creationId xmlns:a16="http://schemas.microsoft.com/office/drawing/2014/main" id="{C8644623-00FF-F693-56E0-C3DE128A2EF0}"/>
                </a:ext>
              </a:extLst>
            </p:cNvPr>
            <p:cNvSpPr/>
            <p:nvPr/>
          </p:nvSpPr>
          <p:spPr>
            <a:xfrm>
              <a:off x="3058335" y="4429981"/>
              <a:ext cx="5866500" cy="296400"/>
            </a:xfrm>
            <a:prstGeom prst="roundRect">
              <a:avLst>
                <a:gd name="adj" fmla="val 16667"/>
              </a:avLst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Analytics System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5" name="Google Shape;446;g146a1d3b364_0_205">
              <a:extLst>
                <a:ext uri="{FF2B5EF4-FFF2-40B4-BE49-F238E27FC236}">
                  <a16:creationId xmlns:a16="http://schemas.microsoft.com/office/drawing/2014/main" id="{3DA68924-A1BA-44E2-4DB2-73DF72880BB3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 flipH="1" flipV="1">
              <a:off x="3654557" y="3948855"/>
              <a:ext cx="1" cy="703199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6" name="Google Shape;447;g146a1d3b364_0_205">
              <a:extLst>
                <a:ext uri="{FF2B5EF4-FFF2-40B4-BE49-F238E27FC236}">
                  <a16:creationId xmlns:a16="http://schemas.microsoft.com/office/drawing/2014/main" id="{29149C9C-7313-3E6C-5343-926DA9E46CD4}"/>
                </a:ext>
              </a:extLst>
            </p:cNvPr>
            <p:cNvSpPr/>
            <p:nvPr/>
          </p:nvSpPr>
          <p:spPr>
            <a:xfrm>
              <a:off x="6692074" y="4017464"/>
              <a:ext cx="180600" cy="3882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59595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448;g146a1d3b364_0_205">
              <a:extLst>
                <a:ext uri="{FF2B5EF4-FFF2-40B4-BE49-F238E27FC236}">
                  <a16:creationId xmlns:a16="http://schemas.microsoft.com/office/drawing/2014/main" id="{9F164F33-F3BE-D6D2-4A4F-B7A6D5D7AD84}"/>
                </a:ext>
              </a:extLst>
            </p:cNvPr>
            <p:cNvSpPr/>
            <p:nvPr/>
          </p:nvSpPr>
          <p:spPr>
            <a:xfrm>
              <a:off x="7548157" y="4172305"/>
              <a:ext cx="180600" cy="2334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59595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800080"/>
                </a:highligh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449;g146a1d3b364_0_205">
              <a:extLst>
                <a:ext uri="{FF2B5EF4-FFF2-40B4-BE49-F238E27FC236}">
                  <a16:creationId xmlns:a16="http://schemas.microsoft.com/office/drawing/2014/main" id="{0AA84AAD-2CE6-9EEE-5BC4-40F063F2F624}"/>
                </a:ext>
              </a:extLst>
            </p:cNvPr>
            <p:cNvSpPr/>
            <p:nvPr/>
          </p:nvSpPr>
          <p:spPr>
            <a:xfrm>
              <a:off x="7820528" y="4172305"/>
              <a:ext cx="180600" cy="2334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59595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450;g146a1d3b364_0_205">
              <a:extLst>
                <a:ext uri="{FF2B5EF4-FFF2-40B4-BE49-F238E27FC236}">
                  <a16:creationId xmlns:a16="http://schemas.microsoft.com/office/drawing/2014/main" id="{E3F61D10-77A5-7977-F00A-EC0FEFC6BE1B}"/>
                </a:ext>
              </a:extLst>
            </p:cNvPr>
            <p:cNvSpPr/>
            <p:nvPr/>
          </p:nvSpPr>
          <p:spPr>
            <a:xfrm>
              <a:off x="8092899" y="4172305"/>
              <a:ext cx="180600" cy="2334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59595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 descr="Scene board in red background">
            <a:extLst>
              <a:ext uri="{FF2B5EF4-FFF2-40B4-BE49-F238E27FC236}">
                <a16:creationId xmlns:a16="http://schemas.microsoft.com/office/drawing/2014/main" id="{7F52F0F3-226C-AF2F-9692-71C9FA479C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26" t="29920" r="24214"/>
          <a:stretch/>
        </p:blipFill>
        <p:spPr>
          <a:xfrm>
            <a:off x="302304" y="3879120"/>
            <a:ext cx="1860843" cy="1240982"/>
          </a:xfrm>
          <a:prstGeom prst="rect">
            <a:avLst/>
          </a:prstGeom>
        </p:spPr>
      </p:pic>
      <p:pic>
        <p:nvPicPr>
          <p:cNvPr id="44" name="Video 43" title="Tree With Orange Leaves">
            <a:hlinkClick r:id="" action="ppaction://media"/>
            <a:extLst>
              <a:ext uri="{FF2B5EF4-FFF2-40B4-BE49-F238E27FC236}">
                <a16:creationId xmlns:a16="http://schemas.microsoft.com/office/drawing/2014/main" id="{7DBEF8EA-F933-09D6-39E8-B7C1649DC9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8233" y="1980533"/>
            <a:ext cx="1908983" cy="10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42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10" y="964359"/>
            <a:ext cx="10515600" cy="1131740"/>
          </a:xfrm>
        </p:spPr>
        <p:txBody>
          <a:bodyPr rtlCol="0"/>
          <a:lstStyle/>
          <a:p>
            <a:pPr>
              <a:spcBef>
                <a:spcPts val="0"/>
              </a:spcBef>
              <a:buClr>
                <a:srgbClr val="08088C"/>
              </a:buClr>
              <a:buSzPts val="3000"/>
            </a:pPr>
            <a:r>
              <a:rPr lang="en-GB" dirty="0"/>
              <a:t>Typical Adaptive Streaming System</a:t>
            </a:r>
          </a:p>
        </p:txBody>
      </p:sp>
      <p:sp>
        <p:nvSpPr>
          <p:cNvPr id="12" name="Google Shape;415;g146a1d3b364_0_205">
            <a:extLst>
              <a:ext uri="{FF2B5EF4-FFF2-40B4-BE49-F238E27FC236}">
                <a16:creationId xmlns:a16="http://schemas.microsoft.com/office/drawing/2014/main" id="{F8AABA93-0BD6-BCF1-FD99-06A8429C59DA}"/>
              </a:ext>
            </a:extLst>
          </p:cNvPr>
          <p:cNvSpPr txBox="1">
            <a:spLocks/>
          </p:cNvSpPr>
          <p:nvPr/>
        </p:nvSpPr>
        <p:spPr>
          <a:xfrm>
            <a:off x="97142" y="1796290"/>
            <a:ext cx="11764248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6" indent="-233363">
              <a:lnSpc>
                <a:spcPct val="115000"/>
              </a:lnSpc>
              <a:spcBef>
                <a:spcPts val="0"/>
              </a:spcBef>
              <a:buSzPts val="1100"/>
              <a:buFont typeface="Arial" panose="020B0604020202020204" pitchFamily="34" charset="0"/>
              <a:buChar char="▸"/>
            </a:pPr>
            <a: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of device capabilities and parameters </a:t>
            </a:r>
          </a:p>
          <a:p>
            <a:pPr marL="917576" lvl="1" indent="-233363">
              <a:lnSpc>
                <a:spcPct val="115000"/>
              </a:lnSpc>
              <a:spcBef>
                <a:spcPts val="0"/>
              </a:spcBef>
              <a:buSzPts val="1100"/>
              <a:buFont typeface="Arial" panose="020B0604020202020204" pitchFamily="34" charset="0"/>
              <a:buChar char="▸"/>
            </a:pPr>
            <a:r>
              <a:rPr lang="en-GB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perception of video on different devices is different</a:t>
            </a:r>
          </a:p>
          <a:p>
            <a:pPr marL="917576" lvl="1" indent="-233363">
              <a:lnSpc>
                <a:spcPct val="115000"/>
              </a:lnSpc>
              <a:spcBef>
                <a:spcPts val="0"/>
              </a:spcBef>
              <a:buSzPts val="1100"/>
              <a:buFont typeface="Arial" panose="020B0604020202020204" pitchFamily="34" charset="0"/>
              <a:buChar char="▸"/>
            </a:pPr>
            <a:r>
              <a:rPr lang="en-GB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devices may pull different subsets of streams</a:t>
            </a:r>
          </a:p>
          <a:p>
            <a:pPr marL="917576" lvl="1" indent="-233363">
              <a:lnSpc>
                <a:spcPct val="115000"/>
              </a:lnSpc>
              <a:spcBef>
                <a:spcPts val="0"/>
              </a:spcBef>
              <a:buSzPts val="1100"/>
              <a:buFont typeface="Arial" panose="020B0604020202020204" pitchFamily="34" charset="0"/>
              <a:buChar char="▸"/>
            </a:pPr>
            <a:r>
              <a:rPr lang="en-GB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content usage across different devices may be different</a:t>
            </a:r>
          </a:p>
          <a:p>
            <a:pPr marL="917576" lvl="1" indent="-233363">
              <a:lnSpc>
                <a:spcPct val="115000"/>
              </a:lnSpc>
              <a:spcBef>
                <a:spcPts val="0"/>
              </a:spcBef>
              <a:buSzPts val="1100"/>
              <a:buFont typeface="Arial" panose="020B0604020202020204" pitchFamily="34" charset="0"/>
              <a:buChar char="▸"/>
            </a:pPr>
            <a:endParaRPr lang="en-GB" sz="1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7576" lvl="1" indent="-233363">
              <a:lnSpc>
                <a:spcPct val="115000"/>
              </a:lnSpc>
              <a:spcBef>
                <a:spcPts val="0"/>
              </a:spcBef>
              <a:buSzPts val="1100"/>
              <a:buFont typeface="Arial" panose="020B0604020202020204" pitchFamily="34" charset="0"/>
              <a:buChar char="▸"/>
            </a:pPr>
            <a:r>
              <a:rPr lang="en-GB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Full-reference quality metrics  - Not useful to streaming clients (as their values are usually unknown to the streaming clients)</a:t>
            </a:r>
          </a:p>
        </p:txBody>
      </p:sp>
      <p:sp>
        <p:nvSpPr>
          <p:cNvPr id="9" name="Google Shape;415;g146a1d3b364_0_205">
            <a:extLst>
              <a:ext uri="{FF2B5EF4-FFF2-40B4-BE49-F238E27FC236}">
                <a16:creationId xmlns:a16="http://schemas.microsoft.com/office/drawing/2014/main" id="{E36FB402-AD99-6DB1-08DA-1CD5FC09D9BD}"/>
              </a:ext>
            </a:extLst>
          </p:cNvPr>
          <p:cNvSpPr txBox="1">
            <a:spLocks/>
          </p:cNvSpPr>
          <p:nvPr/>
        </p:nvSpPr>
        <p:spPr>
          <a:xfrm>
            <a:off x="187578" y="4603210"/>
            <a:ext cx="10289496" cy="155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6" indent="-233363">
              <a:lnSpc>
                <a:spcPct val="115000"/>
              </a:lnSpc>
              <a:spcBef>
                <a:spcPts val="0"/>
              </a:spcBef>
              <a:buSzPts val="1100"/>
              <a:buFont typeface="Arial" panose="020B0604020202020204" pitchFamily="34" charset="0"/>
              <a:buChar char="▸"/>
            </a:pPr>
            <a: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datasets and quality models that can help estimate</a:t>
            </a:r>
          </a:p>
          <a:p>
            <a:pPr marL="917576" lvl="1" indent="-233363">
              <a:lnSpc>
                <a:spcPct val="115000"/>
              </a:lnSpc>
              <a:spcBef>
                <a:spcPts val="0"/>
              </a:spcBef>
              <a:buSzPts val="1100"/>
              <a:buFont typeface="Arial" panose="020B0604020202020204" pitchFamily="34" charset="0"/>
              <a:buChar char="▸"/>
            </a:pPr>
            <a:r>
              <a:rPr lang="en-GB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 in perceived quality on different devices</a:t>
            </a:r>
          </a:p>
          <a:p>
            <a:pPr marL="917576" lvl="1" indent="-233363">
              <a:lnSpc>
                <a:spcPct val="115000"/>
              </a:lnSpc>
              <a:spcBef>
                <a:spcPts val="0"/>
              </a:spcBef>
              <a:buSzPts val="1100"/>
              <a:buFont typeface="Arial" panose="020B0604020202020204" pitchFamily="34" charset="0"/>
              <a:buChar char="▸"/>
            </a:pPr>
            <a:r>
              <a:rPr lang="en-GB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use to streaming clients to make decisions such as selecting renditions</a:t>
            </a:r>
          </a:p>
        </p:txBody>
      </p:sp>
    </p:spTree>
    <p:extLst>
      <p:ext uri="{BB962C8B-B14F-4D97-AF65-F5344CB8AC3E}">
        <p14:creationId xmlns:p14="http://schemas.microsoft.com/office/powerpoint/2010/main" val="3520482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Vimeo OTT on different devices">
            <a:extLst>
              <a:ext uri="{FF2B5EF4-FFF2-40B4-BE49-F238E27FC236}">
                <a16:creationId xmlns:a16="http://schemas.microsoft.com/office/drawing/2014/main" id="{B0E52A48-F8F2-1AF1-C865-1E8F6F7FD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78"/>
          <a:stretch/>
        </p:blipFill>
        <p:spPr bwMode="auto">
          <a:xfrm>
            <a:off x="2190871" y="2684507"/>
            <a:ext cx="7810258" cy="411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>
              <a:buClr>
                <a:srgbClr val="08088C"/>
              </a:buClr>
              <a:buSzPts val="3000"/>
            </a:pPr>
            <a:r>
              <a:rPr lang="en-GB" dirty="0"/>
              <a:t>Multi-Screen Dataset</a:t>
            </a:r>
            <a:endParaRPr lang="en-GB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87520F0-DB01-D7C1-3CB8-F6C5F0F28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noProof="0" smtClean="0"/>
              <a:pPr rtl="0">
                <a:spcAft>
                  <a:spcPts val="600"/>
                </a:spcAft>
              </a:pPr>
              <a:t>5</a:t>
            </a:fld>
            <a:endParaRPr lang="en-GB" noProof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03331FBA-5100-7BB6-59D6-5E70BE25C80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21655" y="6491288"/>
            <a:ext cx="169862" cy="2762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noProof="0" smtClean="0">
                <a:solidFill>
                  <a:schemeClr val="bg1"/>
                </a:solidFill>
              </a:rPr>
              <a:pPr rtl="0">
                <a:spcAft>
                  <a:spcPts val="600"/>
                </a:spcAft>
              </a:pPr>
              <a:t>5</a:t>
            </a:fld>
            <a:endParaRPr lang="en-GB" noProof="0" dirty="0">
              <a:solidFill>
                <a:schemeClr val="bg1"/>
              </a:solidFill>
            </a:endParaRPr>
          </a:p>
        </p:txBody>
      </p:sp>
      <p:pic>
        <p:nvPicPr>
          <p:cNvPr id="3" name="Picture Placeholder 76" descr="Bullseye">
            <a:extLst>
              <a:ext uri="{FF2B5EF4-FFF2-40B4-BE49-F238E27FC236}">
                <a16:creationId xmlns:a16="http://schemas.microsoft.com/office/drawing/2014/main" id="{B2952856-3363-0F53-D5D5-C08A6A206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182" y="1748590"/>
            <a:ext cx="1321236" cy="1221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B8A398-5288-04E7-6AF8-8AA440AEB97A}"/>
              </a:ext>
            </a:extLst>
          </p:cNvPr>
          <p:cNvSpPr txBox="1"/>
          <p:nvPr/>
        </p:nvSpPr>
        <p:spPr>
          <a:xfrm>
            <a:off x="1487463" y="1982381"/>
            <a:ext cx="10345808" cy="754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SzPts val="1100"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Problem : </a:t>
            </a:r>
            <a: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Lack of o</a:t>
            </a:r>
            <a:r>
              <a:rPr lang="en-GB" sz="20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pen-source datasets providing subjective scores for the same content when viewed on multiple devices with different screen sizes</a:t>
            </a:r>
            <a:endParaRPr lang="en-US" sz="2000" b="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Google Shape;416;g146a1d3b364_0_205">
            <a:extLst>
              <a:ext uri="{FF2B5EF4-FFF2-40B4-BE49-F238E27FC236}">
                <a16:creationId xmlns:a16="http://schemas.microsoft.com/office/drawing/2014/main" id="{5501A6B0-A2B7-0575-E4EA-7A0CD28E6A0E}"/>
              </a:ext>
            </a:extLst>
          </p:cNvPr>
          <p:cNvSpPr txBox="1">
            <a:spLocks/>
          </p:cNvSpPr>
          <p:nvPr/>
        </p:nvSpPr>
        <p:spPr>
          <a:xfrm>
            <a:off x="928800" y="755966"/>
            <a:ext cx="8102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08088C"/>
              </a:buClr>
              <a:buSzPts val="3000"/>
            </a:pPr>
            <a:endParaRPr lang="en-GB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D31089F-6566-7D1C-BE14-7F590A0797D9}"/>
              </a:ext>
            </a:extLst>
          </p:cNvPr>
          <p:cNvSpPr/>
          <p:nvPr/>
        </p:nvSpPr>
        <p:spPr>
          <a:xfrm>
            <a:off x="4581331" y="3340359"/>
            <a:ext cx="2709806" cy="1082351"/>
          </a:xfrm>
          <a:prstGeom prst="cloud">
            <a:avLst/>
          </a:prstGeom>
          <a:gradFill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QoE</a:t>
            </a:r>
            <a:r>
              <a:rPr lang="en-GB" dirty="0"/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675282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31" y="785371"/>
            <a:ext cx="3467095" cy="1066729"/>
          </a:xfrm>
        </p:spPr>
        <p:txBody>
          <a:bodyPr rtlCol="0" anchor="ctr">
            <a:normAutofit/>
          </a:bodyPr>
          <a:lstStyle/>
          <a:p>
            <a:pPr rtl="0"/>
            <a:r>
              <a:rPr lang="en-GB" sz="3800" dirty="0"/>
              <a:t>Contributions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 lnSpcReduction="10000"/>
          </a:bodyPr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5CBEC59-7FF9-4688-98DF-89832A0C90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DF56B-DBD1-D1C3-742A-B10A0D78538E}"/>
              </a:ext>
            </a:extLst>
          </p:cNvPr>
          <p:cNvSpPr txBox="1"/>
          <p:nvPr/>
        </p:nvSpPr>
        <p:spPr>
          <a:xfrm>
            <a:off x="238631" y="1852100"/>
            <a:ext cx="117327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Open-Source Multi-Screen Dataset consisting of: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Source and Encoded Videos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Subjective scores considering three different devices (Mobile, Tablet and TV)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Individual and mean opinion scores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Participant Demographics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Evaluation of existing VQA metrics</a:t>
            </a:r>
          </a:p>
        </p:txBody>
      </p:sp>
    </p:spTree>
    <p:extLst>
      <p:ext uri="{BB962C8B-B14F-4D97-AF65-F5344CB8AC3E}">
        <p14:creationId xmlns:p14="http://schemas.microsoft.com/office/powerpoint/2010/main" val="1865809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rtl="0"/>
            <a:r>
              <a:rPr lang="en-GB" sz="3800" dirty="0"/>
              <a:t>Potential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022" y="6472621"/>
            <a:ext cx="273050" cy="269875"/>
          </a:xfrm>
        </p:spPr>
        <p:txBody>
          <a:bodyPr rtlCol="0"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95CBEC59-7FF9-4688-98DF-89832A0C9025}" type="slidenum">
              <a:rPr lang="en-GB" smtClean="0">
                <a:solidFill>
                  <a:schemeClr val="bg1"/>
                </a:solidFill>
              </a:rPr>
              <a:pPr rtl="0">
                <a:spcAft>
                  <a:spcPts val="600"/>
                </a:spcAft>
              </a:pPr>
              <a:t>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DF56B-DBD1-D1C3-742A-B10A0D78538E}"/>
              </a:ext>
            </a:extLst>
          </p:cNvPr>
          <p:cNvSpPr txBox="1"/>
          <p:nvPr/>
        </p:nvSpPr>
        <p:spPr>
          <a:xfrm>
            <a:off x="972559" y="1856792"/>
            <a:ext cx="108679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Gaining insight into the effect of different screen sizes on the viewing experience of the end user;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Evaluating the performance of existing VQA algorithms and methods (e.g., quality metrics) considering a multiscreen streaming environment;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of new parametric models and metrics taking into account differences in perception due to varied screen sizes;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Cross-lab evaluation and comparison of subjective quality assessment studies.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6901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en placed on top of a signature line">
            <a:extLst>
              <a:ext uri="{FF2B5EF4-FFF2-40B4-BE49-F238E27FC236}">
                <a16:creationId xmlns:a16="http://schemas.microsoft.com/office/drawing/2014/main" id="{6910EDEA-010F-4A27-FF34-ACADC19B7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81" b="41982"/>
          <a:stretch/>
        </p:blipFill>
        <p:spPr>
          <a:xfrm>
            <a:off x="20" y="10"/>
            <a:ext cx="12191979" cy="425114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33C2E-1977-40BD-8194-FFAA92F59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4227" y="4435638"/>
            <a:ext cx="8807116" cy="1571359"/>
          </a:xfrm>
        </p:spPr>
        <p:txBody>
          <a:bodyPr wrap="square" rtlCol="0" anchor="b">
            <a:normAutofit/>
          </a:bodyPr>
          <a:lstStyle/>
          <a:p>
            <a:pPr rtl="0"/>
            <a:r>
              <a:rPr lang="en-GB"/>
              <a:t>SUBJECTIVE ASSESSMENT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A256-8519-42C7-BF9C-F3966AE7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550" y="6221413"/>
            <a:ext cx="273050" cy="269875"/>
          </a:xfrm>
        </p:spPr>
        <p:txBody>
          <a:bodyPr wrap="none" rtlCol="0"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95CBEC59-7FF9-4688-98DF-89832A0C9025}" type="slidenum">
              <a:rPr lang="en-GB" smtClean="0"/>
              <a:pPr rtl="0"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215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Screenshot of Source Sequences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GB" smtClean="0"/>
              <a:t>9</a:t>
            </a:fld>
            <a:endParaRPr lang="en-GB"/>
          </a:p>
        </p:txBody>
      </p:sp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A20C731-1BF0-8C45-2AF4-A9586E53B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74"/>
          <a:stretch/>
        </p:blipFill>
        <p:spPr>
          <a:xfrm>
            <a:off x="1833853" y="1547446"/>
            <a:ext cx="8524293" cy="50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42676"/>
      </p:ext>
    </p:extLst>
  </p:cSld>
  <p:clrMapOvr>
    <a:masterClrMapping/>
  </p:clrMapOvr>
</p:sld>
</file>

<file path=ppt/theme/theme1.xml><?xml version="1.0" encoding="utf-8"?>
<a:theme xmlns:a="http://schemas.openxmlformats.org/drawingml/2006/main" name="KU Powerpoint templat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l" defTabSz="914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2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3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4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5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6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7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42AFFF-C96F-4C05-9045-3240A5329EC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6770</TotalTime>
  <Words>1092</Words>
  <Application>Microsoft Office PowerPoint</Application>
  <PresentationFormat>Widescreen</PresentationFormat>
  <Paragraphs>268</Paragraphs>
  <Slides>24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Helvetica</vt:lpstr>
      <vt:lpstr>Arial</vt:lpstr>
      <vt:lpstr>CMSY7</vt:lpstr>
      <vt:lpstr>Montserrat</vt:lpstr>
      <vt:lpstr>NimbusRomNo9L-ReguItal</vt:lpstr>
      <vt:lpstr>NimbusRomNo9L-Medi</vt:lpstr>
      <vt:lpstr>NimbusRomNo9L-Regu</vt:lpstr>
      <vt:lpstr>Calibri</vt:lpstr>
      <vt:lpstr>KU Powerpoint template</vt:lpstr>
      <vt:lpstr>A Subjective Dataset for Multi-Screen Video Streaming Applications</vt:lpstr>
      <vt:lpstr>Outline</vt:lpstr>
      <vt:lpstr>Typical Adaptive Streaming System</vt:lpstr>
      <vt:lpstr>Typical Adaptive Streaming System</vt:lpstr>
      <vt:lpstr>Multi-Screen Dataset</vt:lpstr>
      <vt:lpstr>Contributions</vt:lpstr>
      <vt:lpstr>Potential Applications</vt:lpstr>
      <vt:lpstr>SUBJECTIVE ASSESSMENT</vt:lpstr>
      <vt:lpstr>Screenshot of Source Sequences </vt:lpstr>
      <vt:lpstr>Summary of Video Encoding Settings</vt:lpstr>
      <vt:lpstr>Subjective Test Lab Setup</vt:lpstr>
      <vt:lpstr>Test Methodology</vt:lpstr>
      <vt:lpstr>Test Participants Demographics</vt:lpstr>
      <vt:lpstr>PowerPoint Presentation</vt:lpstr>
      <vt:lpstr>PowerPoint Presentation</vt:lpstr>
      <vt:lpstr>PowerPoint Presentation</vt:lpstr>
      <vt:lpstr>MOS Plots – Summary</vt:lpstr>
      <vt:lpstr>OBJECTIVE ASSESSMENT</vt:lpstr>
      <vt:lpstr>Comparison of the Performance of Various VQA Metrics – PLCC, SROCC, RMSE</vt:lpstr>
      <vt:lpstr>Performance of VQA Metrics – Summary</vt:lpstr>
      <vt:lpstr>CONCLUSION AND FUTURE WORK</vt:lpstr>
      <vt:lpstr>PowerPoint Presentation</vt:lpstr>
      <vt:lpstr>Thanks</vt:lpstr>
      <vt:lpstr>Nabajeet.Barman@kingston.ac.uk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Subjective Dataset for Multi-Screen Video Streaming Applications</dc:title>
  <dc:creator>Nabajeet Barman</dc:creator>
  <cp:lastModifiedBy>Pinson, Margaret</cp:lastModifiedBy>
  <cp:revision>100</cp:revision>
  <dcterms:created xsi:type="dcterms:W3CDTF">2023-06-01T12:20:05Z</dcterms:created>
  <dcterms:modified xsi:type="dcterms:W3CDTF">2023-06-28T16:32:49Z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